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60" r:id="rId3"/>
    <p:sldId id="262" r:id="rId4"/>
    <p:sldId id="263" r:id="rId5"/>
    <p:sldId id="264" r:id="rId6"/>
    <p:sldId id="265" r:id="rId7"/>
    <p:sldId id="272" r:id="rId8"/>
    <p:sldId id="270" r:id="rId9"/>
    <p:sldId id="269" r:id="rId10"/>
    <p:sldId id="271" r:id="rId11"/>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notesViewPr>
    <p:cSldViewPr snapToGrid="0">
      <p:cViewPr varScale="1">
        <p:scale>
          <a:sx n="89" d="100"/>
          <a:sy n="89" d="100"/>
        </p:scale>
        <p:origin x="303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0"/>
        <a:lstStyle/>
        <a:p>
          <a:pPr rtl="0"/>
          <a:endParaRPr lang="en-US"/>
        </a:p>
      </dgm:t>
    </dgm:pt>
    <dgm:pt modelId="{205BE806-A421-4BDF-AD37-43424D794E6F}">
      <dgm:prSet/>
      <dgm:spPr/>
      <dgm:t>
        <a:bodyPr/>
        <a:lstStyle/>
        <a:p>
          <a:r>
            <a:rPr lang="it-IT" b="0" i="0" dirty="0"/>
            <a:t>Percorso di esplorazione dei segreti della nostra città attraverso lo sguardo del geologo e della storia geologica del nostro territorio attraverso le rocce presenti sui monumenti. Un progetto che permette un viaggio tra discipline diverse, nel senso dell’unità del sapere, dalla geologia, alla storia, l’architettura, la matematica, la tecnica per arrivare ad una conoscenza del proprio territorio.</a:t>
          </a:r>
          <a:endParaRPr lang="it-IT" dirty="0"/>
        </a:p>
      </dgm:t>
    </dgm:pt>
    <dgm:pt modelId="{6D9B3DA3-F1D2-4F84-B36A-9E9F35AA4302}" type="sibTrans" cxnId="{E64D1911-7DA5-4D5E-9D65-E1B9A5FC8ACA}">
      <dgm:prSet/>
      <dgm:spPr/>
      <dgm:t>
        <a:bodyPr/>
        <a:lstStyle/>
        <a:p>
          <a:endParaRPr lang="it-IT"/>
        </a:p>
      </dgm:t>
    </dgm:pt>
    <dgm:pt modelId="{670AC6A2-E62B-4F4F-A6B9-EF31E2409846}" type="parTrans" cxnId="{E64D1911-7DA5-4D5E-9D65-E1B9A5FC8ACA}">
      <dgm:prSet/>
      <dgm:spPr/>
      <dgm:t>
        <a:bodyPr/>
        <a:lstStyle/>
        <a:p>
          <a:endParaRPr lang="it-IT"/>
        </a:p>
      </dgm:t>
    </dgm:pt>
    <dgm:pt modelId="{BA8C9938-7976-4546-A2B3-D2B67DA4417F}">
      <dgm:prSet/>
      <dgm:spPr/>
      <dgm:t>
        <a:bodyPr/>
        <a:lstStyle/>
        <a:p>
          <a:r>
            <a:rPr lang="it-IT" b="0" i="0"/>
            <a:t>Conoscere la propria città sotto punti di vista diversi, apprezzandone anche gli elementi geologici e come l’uomo ha saputo utilizzare le risorse del territorio per rendere favolose le proprie costruzioni.</a:t>
          </a:r>
        </a:p>
      </dgm:t>
    </dgm:pt>
    <dgm:pt modelId="{82D6C8B5-E358-4B3D-819D-3B4C3D9E75DA}" type="sibTrans" cxnId="{CF36F050-97BF-473E-96AF-1BFD3B16BAAF}">
      <dgm:prSet/>
      <dgm:spPr/>
      <dgm:t>
        <a:bodyPr/>
        <a:lstStyle/>
        <a:p>
          <a:endParaRPr lang="it-IT"/>
        </a:p>
      </dgm:t>
    </dgm:pt>
    <dgm:pt modelId="{B16F6464-4A18-4CF6-8724-667B747C8A9C}" type="parTrans" cxnId="{CF36F050-97BF-473E-96AF-1BFD3B16BAAF}">
      <dgm:prSet/>
      <dgm:spPr/>
      <dgm:t>
        <a:bodyPr/>
        <a:lstStyle/>
        <a:p>
          <a:endParaRPr lang="it-IT"/>
        </a:p>
      </dgm:t>
    </dgm:pt>
    <dgm:pt modelId="{6484D1E7-D383-46E5-BF9C-327700861EBF}">
      <dgm:prSet/>
      <dgm:spPr/>
      <dgm:t>
        <a:bodyPr/>
        <a:lstStyle/>
        <a:p>
          <a:r>
            <a:rPr lang="it-IT" b="0" i="0" dirty="0"/>
            <a:t>Un percorso che mette insieme arte e scienza attraverso la conoscenza della storia geologica del proprio territorio tramite l’osservazione dei principali monumenti, visitati da milioni di persone di tutto il mondo, spesso inconsapevoli del rapporto tra uomo e territorio. Un percorso che coinvolge la storia dell’arte, la storia, la tecnologia, la geologia e altre discipline scientifiche.</a:t>
          </a:r>
        </a:p>
      </dgm:t>
    </dgm:pt>
    <dgm:pt modelId="{CC2CC835-CE72-4AF1-8DD2-F454AF44E2E0}" type="sibTrans" cxnId="{35DCADFB-6269-42DB-9676-A2A6CE8411AB}">
      <dgm:prSet/>
      <dgm:spPr/>
      <dgm:t>
        <a:bodyPr/>
        <a:lstStyle/>
        <a:p>
          <a:endParaRPr lang="it-IT"/>
        </a:p>
      </dgm:t>
    </dgm:pt>
    <dgm:pt modelId="{DF043405-99E3-42AD-B1B3-2AFF4FC98EB0}" type="parTrans" cxnId="{35DCADFB-6269-42DB-9676-A2A6CE8411AB}">
      <dgm:prSet/>
      <dgm:spPr/>
      <dgm:t>
        <a:bodyPr/>
        <a:lstStyle/>
        <a:p>
          <a:endParaRPr lang="it-IT"/>
        </a:p>
      </dgm:t>
    </dgm:pt>
    <dgm:pt modelId="{6F1872F4-A030-4D64-A17C-72EA1ABBD62E}" type="pres">
      <dgm:prSet presAssocID="{CF9055CF-8DEB-4A02-949A-DE72B6AC5D37}" presName="Name0" presStyleCnt="0">
        <dgm:presLayoutVars>
          <dgm:dir/>
          <dgm:resizeHandles val="exact"/>
        </dgm:presLayoutVars>
      </dgm:prSet>
      <dgm:spPr/>
    </dgm:pt>
    <dgm:pt modelId="{A1512446-6F57-46A8-9233-B3C139A5210D}" type="pres">
      <dgm:prSet presAssocID="{205BE806-A421-4BDF-AD37-43424D794E6F}" presName="node" presStyleLbl="node1" presStyleIdx="0" presStyleCnt="3">
        <dgm:presLayoutVars>
          <dgm:bulletEnabled val="1"/>
        </dgm:presLayoutVars>
      </dgm:prSet>
      <dgm:spPr>
        <a:prstGeom prst="foldedCorner">
          <a:avLst/>
        </a:prstGeom>
      </dgm:spPr>
    </dgm:pt>
    <dgm:pt modelId="{EC565236-BF79-43BC-8617-397D4FD86544}" type="pres">
      <dgm:prSet presAssocID="{6D9B3DA3-F1D2-4F84-B36A-9E9F35AA4302}" presName="sibTrans" presStyleCnt="0"/>
      <dgm:spPr/>
    </dgm:pt>
    <dgm:pt modelId="{30280A44-A93F-4CEB-A712-B8E214991D24}" type="pres">
      <dgm:prSet presAssocID="{BA8C9938-7976-4546-A2B3-D2B67DA4417F}" presName="node" presStyleLbl="node1" presStyleIdx="1" presStyleCnt="3" custLinFactX="103643" custLinFactNeighborX="200000" custLinFactNeighborY="2233">
        <dgm:presLayoutVars>
          <dgm:bulletEnabled val="1"/>
        </dgm:presLayoutVars>
      </dgm:prSet>
      <dgm:spPr>
        <a:prstGeom prst="foldedCorner">
          <a:avLst/>
        </a:prstGeom>
      </dgm:spPr>
    </dgm:pt>
    <dgm:pt modelId="{3E63312A-ED53-4834-89F1-C14833EA6C57}" type="pres">
      <dgm:prSet presAssocID="{82D6C8B5-E358-4B3D-819D-3B4C3D9E75DA}" presName="sibTrans" presStyleCnt="0"/>
      <dgm:spPr/>
    </dgm:pt>
    <dgm:pt modelId="{0B663872-2E9B-496D-AC0A-8728C1FF9A33}" type="pres">
      <dgm:prSet presAssocID="{6484D1E7-D383-46E5-BF9C-327700861EBF}" presName="node" presStyleLbl="node1" presStyleIdx="2" presStyleCnt="3" custLinFactX="-100000" custLinFactNeighborX="-129625" custLinFactNeighborY="-447">
        <dgm:presLayoutVars>
          <dgm:bulletEnabled val="1"/>
        </dgm:presLayoutVars>
      </dgm:prSet>
      <dgm:spPr>
        <a:prstGeom prst="foldedCorner">
          <a:avLst/>
        </a:prstGeom>
      </dgm:spPr>
    </dgm:pt>
  </dgm:ptLst>
  <dgm:cxnLst>
    <dgm:cxn modelId="{E64D1911-7DA5-4D5E-9D65-E1B9A5FC8ACA}" srcId="{CF9055CF-8DEB-4A02-949A-DE72B6AC5D37}" destId="{205BE806-A421-4BDF-AD37-43424D794E6F}" srcOrd="0" destOrd="0" parTransId="{670AC6A2-E62B-4F4F-A6B9-EF31E2409846}" sibTransId="{6D9B3DA3-F1D2-4F84-B36A-9E9F35AA4302}"/>
    <dgm:cxn modelId="{17CA5038-EDA4-4BA1-9C94-DEDC15DD08D6}" type="presOf" srcId="{BA8C9938-7976-4546-A2B3-D2B67DA4417F}" destId="{30280A44-A93F-4CEB-A712-B8E214991D24}" srcOrd="0" destOrd="0" presId="urn:microsoft.com/office/officeart/2005/8/layout/hList6"/>
    <dgm:cxn modelId="{CF36F050-97BF-473E-96AF-1BFD3B16BAAF}" srcId="{CF9055CF-8DEB-4A02-949A-DE72B6AC5D37}" destId="{BA8C9938-7976-4546-A2B3-D2B67DA4417F}" srcOrd="1" destOrd="0" parTransId="{B16F6464-4A18-4CF6-8724-667B747C8A9C}" sibTransId="{82D6C8B5-E358-4B3D-819D-3B4C3D9E75DA}"/>
    <dgm:cxn modelId="{24DACF96-10C3-48B6-B83E-F7DC1A6B026F}" type="presOf" srcId="{205BE806-A421-4BDF-AD37-43424D794E6F}" destId="{A1512446-6F57-46A8-9233-B3C139A5210D}" srcOrd="0" destOrd="0" presId="urn:microsoft.com/office/officeart/2005/8/layout/hList6"/>
    <dgm:cxn modelId="{24179AE2-AA7E-4702-A358-E95F80152CCA}" type="presOf" srcId="{CF9055CF-8DEB-4A02-949A-DE72B6AC5D37}" destId="{6F1872F4-A030-4D64-A17C-72EA1ABBD62E}" srcOrd="0" destOrd="0" presId="urn:microsoft.com/office/officeart/2005/8/layout/hList6"/>
    <dgm:cxn modelId="{A4C169FB-4824-4CCE-A352-5D57A03B397A}" type="presOf" srcId="{6484D1E7-D383-46E5-BF9C-327700861EBF}" destId="{0B663872-2E9B-496D-AC0A-8728C1FF9A33}" srcOrd="0" destOrd="0" presId="urn:microsoft.com/office/officeart/2005/8/layout/hList6"/>
    <dgm:cxn modelId="{35DCADFB-6269-42DB-9676-A2A6CE8411AB}" srcId="{CF9055CF-8DEB-4A02-949A-DE72B6AC5D37}" destId="{6484D1E7-D383-46E5-BF9C-327700861EBF}" srcOrd="2" destOrd="0" parTransId="{DF043405-99E3-42AD-B1B3-2AFF4FC98EB0}" sibTransId="{CC2CC835-CE72-4AF1-8DD2-F454AF44E2E0}"/>
    <dgm:cxn modelId="{432F9E9D-28E9-4EAD-9BCC-DB6374154635}" type="presParOf" srcId="{6F1872F4-A030-4D64-A17C-72EA1ABBD62E}" destId="{A1512446-6F57-46A8-9233-B3C139A5210D}" srcOrd="0" destOrd="0" presId="urn:microsoft.com/office/officeart/2005/8/layout/hList6"/>
    <dgm:cxn modelId="{84BDFF47-FCDF-483A-878B-3C2AFF53996D}" type="presParOf" srcId="{6F1872F4-A030-4D64-A17C-72EA1ABBD62E}" destId="{EC565236-BF79-43BC-8617-397D4FD86544}" srcOrd="1" destOrd="0" presId="urn:microsoft.com/office/officeart/2005/8/layout/hList6"/>
    <dgm:cxn modelId="{DB37B886-9B43-4952-8C4C-BF8E54A60571}" type="presParOf" srcId="{6F1872F4-A030-4D64-A17C-72EA1ABBD62E}" destId="{30280A44-A93F-4CEB-A712-B8E214991D24}" srcOrd="2" destOrd="0" presId="urn:microsoft.com/office/officeart/2005/8/layout/hList6"/>
    <dgm:cxn modelId="{A245C5C0-66E7-4121-9463-FB9A3A4FBC79}" type="presParOf" srcId="{6F1872F4-A030-4D64-A17C-72EA1ABBD62E}" destId="{3E63312A-ED53-4834-89F1-C14833EA6C57}" srcOrd="3" destOrd="0" presId="urn:microsoft.com/office/officeart/2005/8/layout/hList6"/>
    <dgm:cxn modelId="{0A066D7A-D862-412F-BE01-DF38AFC1D424}" type="presParOf" srcId="{6F1872F4-A030-4D64-A17C-72EA1ABBD62E}" destId="{0B663872-2E9B-496D-AC0A-8728C1FF9A3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12446-6F57-46A8-9233-B3C139A5210D}">
      <dsp:nvSpPr>
        <dsp:cNvPr id="0" name=""/>
        <dsp:cNvSpPr/>
      </dsp:nvSpPr>
      <dsp:spPr>
        <a:xfrm rot="16200000">
          <a:off x="-520132" y="521260"/>
          <a:ext cx="3975301" cy="2932780"/>
        </a:xfrm>
        <a:prstGeom prst="foldedCorner">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99694" bIns="0" numCol="1" spcCol="1270" anchor="ctr" anchorCtr="0">
          <a:noAutofit/>
        </a:bodyPr>
        <a:lstStyle/>
        <a:p>
          <a:pPr marL="0" lvl="0" indent="0" algn="ctr" defTabSz="711200">
            <a:lnSpc>
              <a:spcPct val="90000"/>
            </a:lnSpc>
            <a:spcBef>
              <a:spcPct val="0"/>
            </a:spcBef>
            <a:spcAft>
              <a:spcPct val="35000"/>
            </a:spcAft>
            <a:buNone/>
          </a:pPr>
          <a:r>
            <a:rPr lang="it-IT" sz="1600" b="0" i="0" kern="1200" dirty="0"/>
            <a:t>Percorso di esplorazione dei segreti della nostra città attraverso lo sguardo del geologo e della storia geologica del nostro territorio attraverso le rocce presenti sui monumenti. Un progetto che permette un viaggio tra discipline diverse, nel senso dell’unità del sapere, dalla geologia, alla storia, l’architettura, la matematica, la tecnica per arrivare ad una conoscenza del proprio territorio.</a:t>
          </a:r>
          <a:endParaRPr lang="it-IT" sz="1600" kern="1200" dirty="0"/>
        </a:p>
      </dsp:txBody>
      <dsp:txXfrm rot="5400000">
        <a:off x="1128" y="0"/>
        <a:ext cx="2443974" cy="3975301"/>
      </dsp:txXfrm>
    </dsp:sp>
    <dsp:sp modelId="{30280A44-A93F-4CEB-A712-B8E214991D24}">
      <dsp:nvSpPr>
        <dsp:cNvPr id="0" name=""/>
        <dsp:cNvSpPr/>
      </dsp:nvSpPr>
      <dsp:spPr>
        <a:xfrm rot="16200000">
          <a:off x="5786473" y="521260"/>
          <a:ext cx="3975301" cy="2932780"/>
        </a:xfrm>
        <a:prstGeom prst="foldedCorner">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99694" bIns="0" numCol="1" spcCol="1270" anchor="ctr" anchorCtr="0">
          <a:noAutofit/>
        </a:bodyPr>
        <a:lstStyle/>
        <a:p>
          <a:pPr marL="0" lvl="0" indent="0" algn="ctr" defTabSz="711200">
            <a:lnSpc>
              <a:spcPct val="90000"/>
            </a:lnSpc>
            <a:spcBef>
              <a:spcPct val="0"/>
            </a:spcBef>
            <a:spcAft>
              <a:spcPct val="35000"/>
            </a:spcAft>
            <a:buNone/>
          </a:pPr>
          <a:r>
            <a:rPr lang="it-IT" sz="1600" b="0" i="0" kern="1200"/>
            <a:t>Conoscere la propria città sotto punti di vista diversi, apprezzandone anche gli elementi geologici e come l’uomo ha saputo utilizzare le risorse del territorio per rendere favolose le proprie costruzioni.</a:t>
          </a:r>
        </a:p>
      </dsp:txBody>
      <dsp:txXfrm rot="5400000">
        <a:off x="6307733" y="0"/>
        <a:ext cx="2443974" cy="3975301"/>
      </dsp:txXfrm>
    </dsp:sp>
    <dsp:sp modelId="{0B663872-2E9B-496D-AC0A-8728C1FF9A33}">
      <dsp:nvSpPr>
        <dsp:cNvPr id="0" name=""/>
        <dsp:cNvSpPr/>
      </dsp:nvSpPr>
      <dsp:spPr>
        <a:xfrm rot="16200000">
          <a:off x="2567443" y="521260"/>
          <a:ext cx="3975301" cy="2932780"/>
        </a:xfrm>
        <a:prstGeom prst="foldedCorner">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99694" bIns="0" numCol="1" spcCol="1270" anchor="ctr" anchorCtr="0">
          <a:noAutofit/>
        </a:bodyPr>
        <a:lstStyle/>
        <a:p>
          <a:pPr marL="0" lvl="0" indent="0" algn="ctr" defTabSz="711200">
            <a:lnSpc>
              <a:spcPct val="90000"/>
            </a:lnSpc>
            <a:spcBef>
              <a:spcPct val="0"/>
            </a:spcBef>
            <a:spcAft>
              <a:spcPct val="35000"/>
            </a:spcAft>
            <a:buNone/>
          </a:pPr>
          <a:r>
            <a:rPr lang="it-IT" sz="1600" b="0" i="0" kern="1200" dirty="0"/>
            <a:t>Un percorso che mette insieme arte e scienza attraverso la conoscenza della storia geologica del proprio territorio tramite l’osservazione dei principali monumenti, visitati da milioni di persone di tutto il mondo, spesso inconsapevoli del rapporto tra uomo e territorio. Un percorso che coinvolge la storia dell’arte, la storia, la tecnologia, la geologia e altre discipline scientifiche.</a:t>
          </a:r>
        </a:p>
      </dsp:txBody>
      <dsp:txXfrm rot="5400000">
        <a:off x="3088703" y="0"/>
        <a:ext cx="2443974" cy="397530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CC097E2-C1A8-45B5-8DD2-EA6696F7EE1C}" type="datetime1">
              <a:rPr lang="it-IT" smtClean="0"/>
              <a:t>04/04/2023</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it-IT" smtClean="0"/>
              <a:t>‹N›</a:t>
            </a:fld>
            <a:endParaRPr lang="it-IT"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C49DA-EF53-46E1-8D2F-E5AD170D68F7}" type="datetime1">
              <a:rPr lang="it-IT" smtClean="0"/>
              <a:pPr/>
              <a:t>04/04/2023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it-IT" noProof="0" smtClean="0"/>
              <a:t>‹N›</a:t>
            </a:fld>
            <a:endParaRPr lang="it-IT"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DED491D0-8E1B-49C7-849B-A28568D94497}" type="slidenum">
              <a:rPr lang="it-IT" smtClean="0"/>
              <a:t>1</a:t>
            </a:fld>
            <a:endParaRPr lang="it-IT" dirty="0"/>
          </a:p>
        </p:txBody>
      </p:sp>
    </p:spTree>
    <p:extLst>
      <p:ext uri="{BB962C8B-B14F-4D97-AF65-F5344CB8AC3E}">
        <p14:creationId xmlns:p14="http://schemas.microsoft.com/office/powerpoint/2010/main" val="209974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DED491D0-8E1B-49C7-849B-A28568D94497}" type="slidenum">
              <a:rPr lang="it-IT" smtClean="0"/>
              <a:t>2</a:t>
            </a:fld>
            <a:endParaRPr lang="it-IT" dirty="0"/>
          </a:p>
        </p:txBody>
      </p:sp>
    </p:spTree>
    <p:extLst>
      <p:ext uri="{BB962C8B-B14F-4D97-AF65-F5344CB8AC3E}">
        <p14:creationId xmlns:p14="http://schemas.microsoft.com/office/powerpoint/2010/main" val="365677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DED491D0-8E1B-49C7-849B-A28568D94497}" type="slidenum">
              <a:rPr lang="it-IT" smtClean="0"/>
              <a:t>3</a:t>
            </a:fld>
            <a:endParaRPr lang="it-IT" dirty="0"/>
          </a:p>
        </p:txBody>
      </p:sp>
    </p:spTree>
    <p:extLst>
      <p:ext uri="{BB962C8B-B14F-4D97-AF65-F5344CB8AC3E}">
        <p14:creationId xmlns:p14="http://schemas.microsoft.com/office/powerpoint/2010/main" val="127329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DED491D0-8E1B-49C7-849B-A28568D94497}" type="slidenum">
              <a:rPr lang="it-IT" smtClean="0"/>
              <a:t>4</a:t>
            </a:fld>
            <a:endParaRPr lang="it-IT" dirty="0"/>
          </a:p>
        </p:txBody>
      </p:sp>
    </p:spTree>
    <p:extLst>
      <p:ext uri="{BB962C8B-B14F-4D97-AF65-F5344CB8AC3E}">
        <p14:creationId xmlns:p14="http://schemas.microsoft.com/office/powerpoint/2010/main" val="296248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DED491D0-8E1B-49C7-849B-A28568D94497}" type="slidenum">
              <a:rPr lang="it-IT" smtClean="0"/>
              <a:t>5</a:t>
            </a:fld>
            <a:endParaRPr lang="it-IT" dirty="0"/>
          </a:p>
        </p:txBody>
      </p:sp>
    </p:spTree>
    <p:extLst>
      <p:ext uri="{BB962C8B-B14F-4D97-AF65-F5344CB8AC3E}">
        <p14:creationId xmlns:p14="http://schemas.microsoft.com/office/powerpoint/2010/main" val="30748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DED491D0-8E1B-49C7-849B-A28568D94497}" type="slidenum">
              <a:rPr lang="it-IT" smtClean="0"/>
              <a:t>6</a:t>
            </a:fld>
            <a:endParaRPr lang="it-IT" dirty="0"/>
          </a:p>
        </p:txBody>
      </p:sp>
    </p:spTree>
    <p:extLst>
      <p:ext uri="{BB962C8B-B14F-4D97-AF65-F5344CB8AC3E}">
        <p14:creationId xmlns:p14="http://schemas.microsoft.com/office/powerpoint/2010/main" val="405572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DED491D0-8E1B-49C7-849B-A28568D94497}" type="slidenum">
              <a:rPr lang="it-IT" smtClean="0"/>
              <a:t>8</a:t>
            </a:fld>
            <a:endParaRPr lang="it-IT" dirty="0"/>
          </a:p>
        </p:txBody>
      </p:sp>
    </p:spTree>
    <p:extLst>
      <p:ext uri="{BB962C8B-B14F-4D97-AF65-F5344CB8AC3E}">
        <p14:creationId xmlns:p14="http://schemas.microsoft.com/office/powerpoint/2010/main" val="105550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DED491D0-8E1B-49C7-849B-A28568D94497}" type="slidenum">
              <a:rPr lang="it-IT" smtClean="0"/>
              <a:t>9</a:t>
            </a:fld>
            <a:endParaRPr lang="it-IT" dirty="0"/>
          </a:p>
        </p:txBody>
      </p:sp>
    </p:spTree>
    <p:extLst>
      <p:ext uri="{BB962C8B-B14F-4D97-AF65-F5344CB8AC3E}">
        <p14:creationId xmlns:p14="http://schemas.microsoft.com/office/powerpoint/2010/main" val="1053598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DED491D0-8E1B-49C7-849B-A28568D94497}" type="slidenum">
              <a:rPr lang="it-IT" smtClean="0"/>
              <a:t>10</a:t>
            </a:fld>
            <a:endParaRPr lang="it-IT" dirty="0"/>
          </a:p>
        </p:txBody>
      </p:sp>
    </p:spTree>
    <p:extLst>
      <p:ext uri="{BB962C8B-B14F-4D97-AF65-F5344CB8AC3E}">
        <p14:creationId xmlns:p14="http://schemas.microsoft.com/office/powerpoint/2010/main" val="3416086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ttangolo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Rettangolo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
        <p:nvSpPr>
          <p:cNvPr id="11" name="Segnaposto data 3"/>
          <p:cNvSpPr>
            <a:spLocks noGrp="1"/>
          </p:cNvSpPr>
          <p:nvPr>
            <p:ph type="dt" sz="half" idx="10"/>
          </p:nvPr>
        </p:nvSpPr>
        <p:spPr/>
        <p:txBody>
          <a:bodyPr rtlCol="0"/>
          <a:lstStyle>
            <a:lvl1pPr>
              <a:defRPr>
                <a:solidFill>
                  <a:schemeClr val="bg2"/>
                </a:solidFill>
              </a:defRPr>
            </a:lvl1pPr>
          </a:lstStyle>
          <a:p>
            <a:pPr rtl="0"/>
            <a:fld id="{E4973A7A-4209-43E9-99B3-6B59C9756F91}" type="datetime1">
              <a:rPr lang="it-IT" smtClean="0"/>
              <a:t>04/04/2023</a:t>
            </a:fld>
            <a:endParaRPr lang="it-IT" dirty="0"/>
          </a:p>
        </p:txBody>
      </p:sp>
      <p:sp>
        <p:nvSpPr>
          <p:cNvPr id="12" name="Segnaposto piè di pagina 4"/>
          <p:cNvSpPr>
            <a:spLocks noGrp="1"/>
          </p:cNvSpPr>
          <p:nvPr>
            <p:ph type="ftr" sz="quarter" idx="11"/>
          </p:nvPr>
        </p:nvSpPr>
        <p:spPr/>
        <p:txBody>
          <a:bodyPr rtlCol="0"/>
          <a:lstStyle>
            <a:lvl1pPr>
              <a:defRPr>
                <a:solidFill>
                  <a:schemeClr val="bg2"/>
                </a:solidFill>
              </a:defRPr>
            </a:lvl1pPr>
          </a:lstStyle>
          <a:p>
            <a:pPr rtl="0"/>
            <a:endParaRPr lang="it-IT" dirty="0"/>
          </a:p>
        </p:txBody>
      </p:sp>
      <p:sp>
        <p:nvSpPr>
          <p:cNvPr id="13" name="Segnaposto numero diapositiva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it-IT" smtClean="0"/>
              <a:pPr/>
              <a:t>‹N›</a:t>
            </a:fld>
            <a:endParaRPr lang="it-IT"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data 3"/>
          <p:cNvSpPr>
            <a:spLocks noGrp="1"/>
          </p:cNvSpPr>
          <p:nvPr>
            <p:ph type="dt" sz="half" idx="10"/>
          </p:nvPr>
        </p:nvSpPr>
        <p:spPr/>
        <p:txBody>
          <a:bodyPr rtlCol="0"/>
          <a:lstStyle/>
          <a:p>
            <a:pPr rtl="0"/>
            <a:fld id="{B78B0084-E10E-4817-BDAE-932E8737945B}" type="datetime1">
              <a:rPr lang="it-IT" smtClean="0"/>
              <a:t>04/04/2023</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6" name="Segnaposto numero diapositiva 5"/>
          <p:cNvSpPr>
            <a:spLocks noGrp="1"/>
          </p:cNvSpPr>
          <p:nvPr>
            <p:ph type="sldNum" sz="quarter" idx="12"/>
          </p:nvPr>
        </p:nvSpPr>
        <p:spPr/>
        <p:txBody>
          <a:bodyPr rtlCol="0"/>
          <a:lstStyle/>
          <a:p>
            <a:pPr rtl="0"/>
            <a:fld id="{BD266BE7-899D-4075-917F-DBDE33B6B692}" type="slidenum">
              <a:rPr lang="it-IT" smtClean="0"/>
              <a:t>‹N›</a:t>
            </a:fld>
            <a:endParaRPr lang="it-IT"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10" name="Rettangolo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Titolo verticale 1"/>
          <p:cNvSpPr>
            <a:spLocks noGrp="1"/>
          </p:cNvSpPr>
          <p:nvPr>
            <p:ph type="title" orient="vert"/>
          </p:nvPr>
        </p:nvSpPr>
        <p:spPr>
          <a:xfrm>
            <a:off x="10266348" y="462249"/>
            <a:ext cx="1370886" cy="5714714"/>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378199" y="462249"/>
            <a:ext cx="9693088" cy="5714714"/>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data 3"/>
          <p:cNvSpPr>
            <a:spLocks noGrp="1"/>
          </p:cNvSpPr>
          <p:nvPr>
            <p:ph type="dt" sz="half" idx="10"/>
          </p:nvPr>
        </p:nvSpPr>
        <p:spPr>
          <a:xfrm>
            <a:off x="378199" y="6356350"/>
            <a:ext cx="1971947" cy="365125"/>
          </a:xfrm>
        </p:spPr>
        <p:txBody>
          <a:bodyPr rtlCol="0"/>
          <a:lstStyle>
            <a:lvl1pPr>
              <a:defRPr/>
            </a:lvl1pPr>
          </a:lstStyle>
          <a:p>
            <a:fld id="{2D37122F-874F-48B2-ACE2-0E33110ED286}" type="datetime1">
              <a:rPr lang="it-IT" smtClean="0"/>
              <a:pPr/>
              <a:t>04/04/2023</a:t>
            </a:fld>
            <a:endParaRPr lang="it-IT" dirty="0"/>
          </a:p>
        </p:txBody>
      </p:sp>
      <p:sp>
        <p:nvSpPr>
          <p:cNvPr id="5" name="Segnaposto piè di pagina 4"/>
          <p:cNvSpPr>
            <a:spLocks noGrp="1"/>
          </p:cNvSpPr>
          <p:nvPr>
            <p:ph type="ftr" sz="quarter" idx="11"/>
          </p:nvPr>
        </p:nvSpPr>
        <p:spPr>
          <a:xfrm>
            <a:off x="2382374" y="6356350"/>
            <a:ext cx="5687786" cy="365125"/>
          </a:xfrm>
        </p:spPr>
        <p:txBody>
          <a:bodyPr rtlCol="0"/>
          <a:lstStyle/>
          <a:p>
            <a:pPr rtl="0"/>
            <a:endParaRPr lang="it-IT" dirty="0"/>
          </a:p>
        </p:txBody>
      </p:sp>
      <p:sp>
        <p:nvSpPr>
          <p:cNvPr id="6" name="Segnaposto numero diapositiva 5"/>
          <p:cNvSpPr>
            <a:spLocks noGrp="1"/>
          </p:cNvSpPr>
          <p:nvPr>
            <p:ph type="sldNum" sz="quarter" idx="12"/>
          </p:nvPr>
        </p:nvSpPr>
        <p:spPr>
          <a:xfrm>
            <a:off x="8102389" y="6356350"/>
            <a:ext cx="1968898" cy="365125"/>
          </a:xfrm>
        </p:spPr>
        <p:txBody>
          <a:bodyPr rtlCol="0"/>
          <a:lstStyle/>
          <a:p>
            <a:pPr rtl="0"/>
            <a:fld id="{BD266BE7-899D-4075-917F-DBDE33B6B692}" type="slidenum">
              <a:rPr lang="it-IT" smtClean="0"/>
              <a:t>‹N›</a:t>
            </a:fld>
            <a:endParaRPr lang="it-IT"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data 3"/>
          <p:cNvSpPr>
            <a:spLocks noGrp="1"/>
          </p:cNvSpPr>
          <p:nvPr>
            <p:ph type="dt" sz="half" idx="10"/>
          </p:nvPr>
        </p:nvSpPr>
        <p:spPr/>
        <p:txBody>
          <a:bodyPr rtlCol="0"/>
          <a:lstStyle/>
          <a:p>
            <a:pPr rtl="0"/>
            <a:fld id="{0FAF0824-C3FA-4EB7-BB72-C75DA1716884}" type="datetime1">
              <a:rPr lang="it-IT" smtClean="0"/>
              <a:t>04/04/2023</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6" name="Segnaposto numero diapositiva 5"/>
          <p:cNvSpPr>
            <a:spLocks noGrp="1"/>
          </p:cNvSpPr>
          <p:nvPr>
            <p:ph type="sldNum" sz="quarter" idx="12"/>
          </p:nvPr>
        </p:nvSpPr>
        <p:spPr/>
        <p:txBody>
          <a:bodyPr rtlCol="0"/>
          <a:lstStyle/>
          <a:p>
            <a:pPr rtl="0"/>
            <a:fld id="{BD266BE7-899D-4075-917F-DBDE33B6B692}" type="slidenum">
              <a:rPr lang="it-IT" smtClean="0"/>
              <a:t>‹N›</a:t>
            </a:fld>
            <a:endParaRPr lang="it-IT"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ttangolo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9" name="Rettangolo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a:t>Fare clic per modificare gli stili del testo dello schema</a:t>
            </a:r>
          </a:p>
        </p:txBody>
      </p:sp>
      <p:sp>
        <p:nvSpPr>
          <p:cNvPr id="4" name="Segnaposto data 3"/>
          <p:cNvSpPr>
            <a:spLocks noGrp="1"/>
          </p:cNvSpPr>
          <p:nvPr>
            <p:ph type="dt" sz="half" idx="10"/>
          </p:nvPr>
        </p:nvSpPr>
        <p:spPr/>
        <p:txBody>
          <a:bodyPr rtlCol="0"/>
          <a:lstStyle>
            <a:lvl1pPr>
              <a:defRPr>
                <a:solidFill>
                  <a:schemeClr val="bg2"/>
                </a:solidFill>
              </a:defRPr>
            </a:lvl1pPr>
          </a:lstStyle>
          <a:p>
            <a:pPr rtl="0"/>
            <a:fld id="{E0464D3B-8E25-4DB1-84E0-219829AEE0E1}" type="datetime1">
              <a:rPr lang="it-IT" smtClean="0"/>
              <a:t>04/04/2023</a:t>
            </a:fld>
            <a:endParaRPr lang="it-IT" dirty="0"/>
          </a:p>
        </p:txBody>
      </p:sp>
      <p:sp>
        <p:nvSpPr>
          <p:cNvPr id="5" name="Segnaposto piè di pagina 4"/>
          <p:cNvSpPr>
            <a:spLocks noGrp="1"/>
          </p:cNvSpPr>
          <p:nvPr>
            <p:ph type="ftr" sz="quarter" idx="11"/>
          </p:nvPr>
        </p:nvSpPr>
        <p:spPr/>
        <p:txBody>
          <a:bodyPr rtlCol="0"/>
          <a:lstStyle>
            <a:lvl1pPr>
              <a:defRPr>
                <a:solidFill>
                  <a:schemeClr val="bg2"/>
                </a:solidFill>
              </a:defRPr>
            </a:lvl1pPr>
          </a:lstStyle>
          <a:p>
            <a:pPr rtl="0"/>
            <a:endParaRPr lang="it-IT" dirty="0"/>
          </a:p>
        </p:txBody>
      </p:sp>
      <p:sp>
        <p:nvSpPr>
          <p:cNvPr id="6" name="Segnaposto numero diapositiva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it-IT" smtClean="0"/>
              <a:pPr/>
              <a:t>‹N›</a:t>
            </a:fld>
            <a:endParaRPr lang="it-IT"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280160" y="2194560"/>
            <a:ext cx="4489704" cy="3986784"/>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415368" y="2194560"/>
            <a:ext cx="4493424" cy="3986784"/>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data 4"/>
          <p:cNvSpPr>
            <a:spLocks noGrp="1"/>
          </p:cNvSpPr>
          <p:nvPr>
            <p:ph type="dt" sz="half" idx="10"/>
          </p:nvPr>
        </p:nvSpPr>
        <p:spPr/>
        <p:txBody>
          <a:bodyPr rtlCol="0"/>
          <a:lstStyle/>
          <a:p>
            <a:pPr rtl="0"/>
            <a:fld id="{530E296F-8CE9-430C-9F53-13A1C8C5EC41}" type="datetime1">
              <a:rPr lang="it-IT" smtClean="0"/>
              <a:t>04/04/2023</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7" name="Segnaposto numero diapositiva 6"/>
          <p:cNvSpPr>
            <a:spLocks noGrp="1"/>
          </p:cNvSpPr>
          <p:nvPr>
            <p:ph type="sldNum" sz="quarter" idx="12"/>
          </p:nvPr>
        </p:nvSpPr>
        <p:spPr/>
        <p:txBody>
          <a:bodyPr rtlCol="0"/>
          <a:lstStyle/>
          <a:p>
            <a:pPr rtl="0"/>
            <a:fld id="{BD266BE7-899D-4075-917F-DBDE33B6B692}" type="slidenum">
              <a:rPr lang="it-IT" smtClean="0"/>
              <a:t>‹N›</a:t>
            </a:fld>
            <a:endParaRPr lang="it-IT"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280160" y="2743194"/>
            <a:ext cx="4489704" cy="3433769"/>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419088" y="2743194"/>
            <a:ext cx="4489704" cy="3433769"/>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data 6"/>
          <p:cNvSpPr>
            <a:spLocks noGrp="1"/>
          </p:cNvSpPr>
          <p:nvPr>
            <p:ph type="dt" sz="half" idx="10"/>
          </p:nvPr>
        </p:nvSpPr>
        <p:spPr/>
        <p:txBody>
          <a:bodyPr rtlCol="0"/>
          <a:lstStyle/>
          <a:p>
            <a:pPr rtl="0"/>
            <a:fld id="{4999F434-6DF7-466A-AAC9-9DD2C29A434C}" type="datetime1">
              <a:rPr lang="it-IT" smtClean="0"/>
              <a:t>04/04/2023</a:t>
            </a:fld>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9" name="Segnaposto numero diapositiva 8"/>
          <p:cNvSpPr>
            <a:spLocks noGrp="1"/>
          </p:cNvSpPr>
          <p:nvPr>
            <p:ph type="sldNum" sz="quarter" idx="12"/>
          </p:nvPr>
        </p:nvSpPr>
        <p:spPr/>
        <p:txBody>
          <a:bodyPr rtlCol="0"/>
          <a:lstStyle/>
          <a:p>
            <a:pPr rtl="0"/>
            <a:fld id="{BD266BE7-899D-4075-917F-DBDE33B6B692}" type="slidenum">
              <a:rPr lang="it-IT" smtClean="0"/>
              <a:t>‹N›</a:t>
            </a:fld>
            <a:endParaRPr lang="it-IT"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data 2"/>
          <p:cNvSpPr>
            <a:spLocks noGrp="1"/>
          </p:cNvSpPr>
          <p:nvPr>
            <p:ph type="dt" sz="half" idx="10"/>
          </p:nvPr>
        </p:nvSpPr>
        <p:spPr/>
        <p:txBody>
          <a:bodyPr rtlCol="0"/>
          <a:lstStyle/>
          <a:p>
            <a:pPr rtl="0"/>
            <a:fld id="{055B652D-F48B-4BAB-8291-7C3A3D6531D8}" type="datetime1">
              <a:rPr lang="it-IT" smtClean="0"/>
              <a:t>04/04/2023</a:t>
            </a:fld>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5" name="Segnaposto numero diapositiva 4"/>
          <p:cNvSpPr>
            <a:spLocks noGrp="1"/>
          </p:cNvSpPr>
          <p:nvPr>
            <p:ph type="sldNum" sz="quarter" idx="12"/>
          </p:nvPr>
        </p:nvSpPr>
        <p:spPr/>
        <p:txBody>
          <a:bodyPr rtlCol="0"/>
          <a:lstStyle/>
          <a:p>
            <a:pPr rtl="0"/>
            <a:fld id="{BD266BE7-899D-4075-917F-DBDE33B6B692}" type="slidenum">
              <a:rPr lang="it-IT" smtClean="0"/>
              <a:t>‹N›</a:t>
            </a:fld>
            <a:endParaRPr lang="it-IT"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40691292-BC42-4503-BCF0-54DC7A09D527}" type="datetime1">
              <a:rPr lang="it-IT" smtClean="0"/>
              <a:t>04/04/2023</a:t>
            </a:fld>
            <a:endParaRPr lang="it-IT" dirty="0"/>
          </a:p>
        </p:txBody>
      </p:sp>
      <p:sp>
        <p:nvSpPr>
          <p:cNvPr id="3" name="Segnaposto piè di pagina 2"/>
          <p:cNvSpPr>
            <a:spLocks noGrp="1"/>
          </p:cNvSpPr>
          <p:nvPr>
            <p:ph type="ftr" sz="quarter" idx="11"/>
          </p:nvPr>
        </p:nvSpPr>
        <p:spPr/>
        <p:txBody>
          <a:bodyPr rtlCol="0"/>
          <a:lstStyle/>
          <a:p>
            <a:pPr rtl="0"/>
            <a:endParaRPr lang="it-IT" dirty="0"/>
          </a:p>
        </p:txBody>
      </p:sp>
      <p:sp>
        <p:nvSpPr>
          <p:cNvPr id="4" name="Segnaposto numero diapositiva 3"/>
          <p:cNvSpPr>
            <a:spLocks noGrp="1"/>
          </p:cNvSpPr>
          <p:nvPr>
            <p:ph type="sldNum" sz="quarter" idx="12"/>
          </p:nvPr>
        </p:nvSpPr>
        <p:spPr/>
        <p:txBody>
          <a:bodyPr rtlCol="0"/>
          <a:lstStyle/>
          <a:p>
            <a:pPr rtl="0"/>
            <a:fld id="{BD266BE7-899D-4075-917F-DBDE33B6B692}" type="slidenum">
              <a:rPr lang="it-IT" smtClean="0"/>
              <a:t>‹N›</a:t>
            </a:fld>
            <a:endParaRPr lang="it-IT"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ctr">
            <a:normAutofit/>
          </a:bodyPr>
          <a:lstStyle>
            <a:lvl1pPr>
              <a:defRPr sz="3000"/>
            </a:lvl1pPr>
          </a:lstStyle>
          <a:p>
            <a:pPr rtl="0"/>
            <a:r>
              <a:rPr lang="it-IT"/>
              <a:t>Fare clic per modificare lo stile del titolo dello schema</a:t>
            </a:r>
            <a:endParaRPr lang="it-IT" dirty="0"/>
          </a:p>
        </p:txBody>
      </p:sp>
      <p:sp>
        <p:nvSpPr>
          <p:cNvPr id="4" name="Segnaposto testo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sp>
        <p:nvSpPr>
          <p:cNvPr id="3" name="Segnaposto contenuto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data 4"/>
          <p:cNvSpPr>
            <a:spLocks noGrp="1"/>
          </p:cNvSpPr>
          <p:nvPr>
            <p:ph type="dt" sz="half" idx="10"/>
          </p:nvPr>
        </p:nvSpPr>
        <p:spPr/>
        <p:txBody>
          <a:bodyPr rtlCol="0"/>
          <a:lstStyle/>
          <a:p>
            <a:pPr rtl="0"/>
            <a:fld id="{DA59007C-71C1-45B6-9C08-D6C2086C0629}" type="datetime1">
              <a:rPr lang="it-IT" smtClean="0"/>
              <a:t>04/04/2023</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7" name="Segnaposto numero diapositiva 6"/>
          <p:cNvSpPr>
            <a:spLocks noGrp="1"/>
          </p:cNvSpPr>
          <p:nvPr>
            <p:ph type="sldNum" sz="quarter" idx="12"/>
          </p:nvPr>
        </p:nvSpPr>
        <p:spPr/>
        <p:txBody>
          <a:bodyPr rtlCol="0"/>
          <a:lstStyle/>
          <a:p>
            <a:pPr rtl="0"/>
            <a:fld id="{BD266BE7-899D-4075-917F-DBDE33B6B692}" type="slidenum">
              <a:rPr lang="it-IT" smtClean="0"/>
              <a:t>‹N›</a:t>
            </a:fld>
            <a:endParaRPr lang="it-IT"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ctr">
            <a:normAutofit/>
          </a:bodyPr>
          <a:lstStyle>
            <a:lvl1pPr>
              <a:defRPr sz="3000"/>
            </a:lvl1pPr>
          </a:lstStyle>
          <a:p>
            <a:pPr rtl="0"/>
            <a:r>
              <a:rPr lang="it-IT"/>
              <a:t>Fare clic per modificare lo stile del titolo dello schema</a:t>
            </a:r>
            <a:endParaRPr lang="it-IT" dirty="0"/>
          </a:p>
        </p:txBody>
      </p:sp>
      <p:sp>
        <p:nvSpPr>
          <p:cNvPr id="4" name="Segnaposto testo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sp>
        <p:nvSpPr>
          <p:cNvPr id="3" name="Segnaposto immagine 2" descr="Segnaposto vuoto per aggiungere un'immagine. Fare clic sul segnaposto e selezionare l'immagine che si vuole aggiungere"/>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5" name="Segnaposto data 4"/>
          <p:cNvSpPr>
            <a:spLocks noGrp="1"/>
          </p:cNvSpPr>
          <p:nvPr>
            <p:ph type="dt" sz="half" idx="10"/>
          </p:nvPr>
        </p:nvSpPr>
        <p:spPr/>
        <p:txBody>
          <a:bodyPr rtlCol="0"/>
          <a:lstStyle/>
          <a:p>
            <a:pPr rtl="0"/>
            <a:fld id="{C9604D06-2BD0-44B1-AD13-FD755D153433}" type="datetime1">
              <a:rPr lang="it-IT" smtClean="0"/>
              <a:t>04/04/2023</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7" name="Segnaposto numero diapositiva 6"/>
          <p:cNvSpPr>
            <a:spLocks noGrp="1"/>
          </p:cNvSpPr>
          <p:nvPr>
            <p:ph type="sldNum" sz="quarter" idx="12"/>
          </p:nvPr>
        </p:nvSpPr>
        <p:spPr/>
        <p:txBody>
          <a:bodyPr rtlCol="0"/>
          <a:lstStyle/>
          <a:p>
            <a:pPr rtl="0"/>
            <a:fld id="{BD266BE7-899D-4075-917F-DBDE33B6B692}" type="slidenum">
              <a:rPr lang="it-IT" smtClean="0"/>
              <a:t>‹N›</a:t>
            </a:fld>
            <a:endParaRPr lang="it-IT"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Segnaposto titolo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a:p>
            <a:pPr lvl="5" rtl="0"/>
            <a:r>
              <a:rPr lang="it-IT" noProof="0" dirty="0"/>
              <a:t>Sesto</a:t>
            </a:r>
          </a:p>
          <a:p>
            <a:pPr lvl="6" rtl="0"/>
            <a:r>
              <a:rPr lang="it-IT" noProof="0" dirty="0"/>
              <a:t>Settimo</a:t>
            </a:r>
          </a:p>
          <a:p>
            <a:pPr lvl="7" rtl="0"/>
            <a:r>
              <a:rPr lang="it-IT" noProof="0" dirty="0"/>
              <a:t>Ottavo</a:t>
            </a:r>
          </a:p>
          <a:p>
            <a:pPr lvl="8" rtl="0"/>
            <a:r>
              <a:rPr lang="it-IT" noProof="0" dirty="0"/>
              <a:t>Nono</a:t>
            </a:r>
          </a:p>
        </p:txBody>
      </p:sp>
      <p:sp>
        <p:nvSpPr>
          <p:cNvPr id="4" name="Segnaposto data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50F62044-751B-41C8-9D85-1AB1BCC2C196}" type="datetime1">
              <a:rPr lang="it-IT" smtClean="0"/>
              <a:pPr/>
              <a:t>04/04/2023</a:t>
            </a:fld>
            <a:endParaRPr lang="it-IT" dirty="0"/>
          </a:p>
        </p:txBody>
      </p:sp>
      <p:sp>
        <p:nvSpPr>
          <p:cNvPr id="5" name="Segnaposto piè di pagina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it-IT" noProof="0" dirty="0"/>
          </a:p>
        </p:txBody>
      </p:sp>
      <p:sp>
        <p:nvSpPr>
          <p:cNvPr id="6" name="Segnaposto numero diapositiva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it-IT" noProof="0" smtClean="0"/>
              <a:pPr/>
              <a:t>‹N›</a:t>
            </a:fld>
            <a:endParaRPr lang="it-IT" noProof="0"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treccani.it/enciclopedia/oggetto" TargetMode="External"/><Relationship Id="rId13" Type="http://schemas.openxmlformats.org/officeDocument/2006/relationships/hyperlink" Target="https://www.treccani.it/enciclopedia/scultura" TargetMode="External"/><Relationship Id="rId3" Type="http://schemas.openxmlformats.org/officeDocument/2006/relationships/hyperlink" Target="https://www.treccani.it/enciclopedia/concetto" TargetMode="External"/><Relationship Id="rId7" Type="http://schemas.openxmlformats.org/officeDocument/2006/relationships/hyperlink" Target="https://www.treccani.it/enciclopedia/artista" TargetMode="External"/><Relationship Id="rId12" Type="http://schemas.openxmlformats.org/officeDocument/2006/relationships/hyperlink" Target="https://www.treccani.it/enciclopedia/pittura"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treccani.it/enciclopedia/espressione" TargetMode="External"/><Relationship Id="rId11" Type="http://schemas.openxmlformats.org/officeDocument/2006/relationships/hyperlink" Target="https://www.treccani.it/enciclopedia/significato" TargetMode="External"/><Relationship Id="rId5" Type="http://schemas.openxmlformats.org/officeDocument/2006/relationships/hyperlink" Target="https://www.treccani.it/enciclopedia/fantasia" TargetMode="External"/><Relationship Id="rId15" Type="http://schemas.openxmlformats.org/officeDocument/2006/relationships/hyperlink" Target="https://www.treccani.it/enciclopedia/poesia" TargetMode="External"/><Relationship Id="rId10" Type="http://schemas.openxmlformats.org/officeDocument/2006/relationships/hyperlink" Target="https://www.treccani.it/enciclopedia/estetica" TargetMode="External"/><Relationship Id="rId4" Type="http://schemas.openxmlformats.org/officeDocument/2006/relationships/hyperlink" Target="https://www.treccani.it/enciclopedia/realta" TargetMode="External"/><Relationship Id="rId9" Type="http://schemas.openxmlformats.org/officeDocument/2006/relationships/hyperlink" Target="https://www.treccani.it/enciclopedia/opera" TargetMode="External"/><Relationship Id="rId14" Type="http://schemas.openxmlformats.org/officeDocument/2006/relationships/hyperlink" Target="https://www.treccani.it/enciclopedia/architettura"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flickr.com/photos/47445767@N05/15662851289/" TargetMode="External"/><Relationship Id="rId5" Type="http://schemas.openxmlformats.org/officeDocument/2006/relationships/image" Target="../media/image6.jpeg"/><Relationship Id="rId4" Type="http://schemas.openxmlformats.org/officeDocument/2006/relationships/hyperlink" Target="https://it.wikipedia.org/wiki/Rocci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pixabay.com/it/monumenti-duomo-firenze-toscana-6222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lstStyle/>
          <a:p>
            <a:pPr rtl="0"/>
            <a:r>
              <a:rPr lang="it-IT" dirty="0"/>
              <a:t>GEOART</a:t>
            </a:r>
          </a:p>
        </p:txBody>
      </p:sp>
      <p:sp>
        <p:nvSpPr>
          <p:cNvPr id="3" name="Sottotitolo 2"/>
          <p:cNvSpPr>
            <a:spLocks noGrp="1"/>
          </p:cNvSpPr>
          <p:nvPr>
            <p:ph type="subTitle" idx="1"/>
          </p:nvPr>
        </p:nvSpPr>
        <p:spPr/>
        <p:txBody>
          <a:bodyPr rtlCol="0"/>
          <a:lstStyle/>
          <a:p>
            <a:pPr rtl="0"/>
            <a:r>
              <a:rPr lang="it-IT" dirty="0"/>
              <a:t>Presentazione attività Riboli/Grassi</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                                      VISITA’ MONUMENTI </a:t>
            </a:r>
          </a:p>
        </p:txBody>
      </p:sp>
      <p:sp>
        <p:nvSpPr>
          <p:cNvPr id="4" name="Segnaposto testo 3"/>
          <p:cNvSpPr>
            <a:spLocks noGrp="1"/>
          </p:cNvSpPr>
          <p:nvPr>
            <p:ph type="body" sz="half" idx="2"/>
          </p:nvPr>
        </p:nvSpPr>
        <p:spPr/>
        <p:txBody>
          <a:bodyPr rtlCol="0">
            <a:normAutofit lnSpcReduction="10000"/>
          </a:bodyPr>
          <a:lstStyle/>
          <a:p>
            <a:pPr rtl="0"/>
            <a:r>
              <a:rPr lang="it-IT" b="0" i="0" dirty="0">
                <a:solidFill>
                  <a:srgbClr val="0E333E"/>
                </a:solidFill>
                <a:effectLst/>
                <a:latin typeface="Open Sans" panose="020B0606030504020204" pitchFamily="34" charset="0"/>
              </a:rPr>
              <a:t>Inoltre abbiamo ammirato gli strumenti astronomici di Santa Maria a Novella, che l’hanno resa un osservatorio astronomico del passato oltre ad essere una magnifica opera artistico architettonica, una testimonianza storica e un gioiello di geometria dell’Alberti.</a:t>
            </a:r>
            <a:endParaRPr lang="it-IT" dirty="0"/>
          </a:p>
        </p:txBody>
      </p:sp>
      <p:pic>
        <p:nvPicPr>
          <p:cNvPr id="1026" name="Picture 2" descr="Orologio solare - Santa Maria Novella - Firenze | spalluzza | Flickr">
            <a:extLst>
              <a:ext uri="{FF2B5EF4-FFF2-40B4-BE49-F238E27FC236}">
                <a16:creationId xmlns:a16="http://schemas.microsoft.com/office/drawing/2014/main" id="{66FDD135-AD0E-4745-1C53-6E8D4CDE9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498" y="2239873"/>
            <a:ext cx="3360242" cy="435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4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a:spLocks noGrp="1"/>
          </p:cNvSpPr>
          <p:nvPr>
            <p:ph type="title"/>
          </p:nvPr>
        </p:nvSpPr>
        <p:spPr/>
        <p:txBody>
          <a:bodyPr rtlCol="0"/>
          <a:lstStyle/>
          <a:p>
            <a:pPr rtl="0"/>
            <a:r>
              <a:rPr lang="it-IT" dirty="0"/>
              <a:t>                                             GEO</a:t>
            </a:r>
          </a:p>
        </p:txBody>
      </p:sp>
      <p:sp>
        <p:nvSpPr>
          <p:cNvPr id="14" name="Segnaposto contenuto 2"/>
          <p:cNvSpPr>
            <a:spLocks noGrp="1"/>
          </p:cNvSpPr>
          <p:nvPr>
            <p:ph idx="1"/>
          </p:nvPr>
        </p:nvSpPr>
        <p:spPr>
          <a:xfrm>
            <a:off x="1281684" y="2252894"/>
            <a:ext cx="9628632" cy="2949422"/>
          </a:xfrm>
        </p:spPr>
        <p:txBody>
          <a:bodyPr rtlCol="0"/>
          <a:lstStyle/>
          <a:p>
            <a:pPr marL="0" indent="0" rtl="0">
              <a:buNone/>
            </a:pPr>
            <a:r>
              <a:rPr lang="it-IT" dirty="0"/>
              <a:t>GEO è il primo elemento di parole composte della terminologia scientifica in cui significa: </a:t>
            </a:r>
          </a:p>
          <a:p>
            <a:pPr>
              <a:buFont typeface="Wingdings" panose="05000000000000000000" pitchFamily="2" charset="2"/>
              <a:buChar char="Ø"/>
            </a:pPr>
            <a:r>
              <a:rPr lang="it-IT" dirty="0"/>
              <a:t> TERRA </a:t>
            </a:r>
          </a:p>
          <a:p>
            <a:pPr>
              <a:buFont typeface="Wingdings" panose="05000000000000000000" pitchFamily="2" charset="2"/>
              <a:buChar char="Ø"/>
            </a:pPr>
            <a:r>
              <a:rPr lang="it-IT" dirty="0"/>
              <a:t>GLOBO TERRESTE </a:t>
            </a:r>
          </a:p>
          <a:p>
            <a:pPr>
              <a:buFont typeface="Wingdings" panose="05000000000000000000" pitchFamily="2" charset="2"/>
              <a:buChar char="Ø"/>
            </a:pPr>
            <a:r>
              <a:rPr lang="it-IT" dirty="0"/>
              <a:t>SUPERFICE TERRESTRE </a:t>
            </a:r>
          </a:p>
          <a:p>
            <a:pPr marL="0" indent="0">
              <a:buNone/>
            </a:pPr>
            <a:r>
              <a:rPr lang="it-IT" dirty="0"/>
              <a:t>Si può usare per abbreviare la parola GEOGRAFIA.</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                                                   ART</a:t>
            </a:r>
          </a:p>
        </p:txBody>
      </p:sp>
      <p:sp>
        <p:nvSpPr>
          <p:cNvPr id="3" name="Segnaposto contenuto 2"/>
          <p:cNvSpPr>
            <a:spLocks noGrp="1"/>
          </p:cNvSpPr>
          <p:nvPr>
            <p:ph sz="half" idx="1"/>
          </p:nvPr>
        </p:nvSpPr>
        <p:spPr>
          <a:xfrm>
            <a:off x="2824873" y="2247826"/>
            <a:ext cx="6807397" cy="3986784"/>
          </a:xfrm>
        </p:spPr>
        <p:txBody>
          <a:bodyPr rtlCol="0">
            <a:normAutofit lnSpcReduction="10000"/>
          </a:bodyPr>
          <a:lstStyle/>
          <a:p>
            <a:pPr marL="0" indent="0" rtl="0">
              <a:buNone/>
            </a:pPr>
            <a:r>
              <a:rPr lang="it-IT" b="0" i="0" dirty="0">
                <a:solidFill>
                  <a:srgbClr val="3E3F3E"/>
                </a:solidFill>
                <a:effectLst/>
                <a:latin typeface="Crimson Text"/>
              </a:rPr>
              <a:t>Il </a:t>
            </a:r>
            <a:r>
              <a:rPr lang="it-IT" b="0" i="0" u="none" strike="noStrike" dirty="0">
                <a:solidFill>
                  <a:srgbClr val="D61E39"/>
                </a:solidFill>
                <a:effectLst/>
                <a:latin typeface="Crimson Text"/>
                <a:hlinkClick r:id="rId3"/>
              </a:rPr>
              <a:t>concetto</a:t>
            </a:r>
            <a:r>
              <a:rPr lang="it-IT" b="0" i="0" dirty="0">
                <a:solidFill>
                  <a:srgbClr val="3E3F3E"/>
                </a:solidFill>
                <a:effectLst/>
                <a:latin typeface="Crimson Text"/>
              </a:rPr>
              <a:t> di ARTE è un complesso di regole ed esperienze elaborate dall’uomo per produrre oggetti o rappresentare immagini tratte dalla </a:t>
            </a:r>
            <a:r>
              <a:rPr lang="it-IT" b="0" i="0" u="none" strike="noStrike" dirty="0">
                <a:solidFill>
                  <a:srgbClr val="D61E39"/>
                </a:solidFill>
                <a:effectLst/>
                <a:latin typeface="Crimson Text"/>
                <a:hlinkClick r:id="rId4"/>
              </a:rPr>
              <a:t>realtà</a:t>
            </a:r>
            <a:r>
              <a:rPr lang="it-IT" b="0" i="0" dirty="0">
                <a:solidFill>
                  <a:srgbClr val="3E3F3E"/>
                </a:solidFill>
                <a:effectLst/>
                <a:latin typeface="Crimson Text"/>
              </a:rPr>
              <a:t> o dalla </a:t>
            </a:r>
            <a:r>
              <a:rPr lang="it-IT" b="0" i="0" u="none" strike="noStrike" dirty="0">
                <a:solidFill>
                  <a:srgbClr val="D61E39"/>
                </a:solidFill>
                <a:effectLst/>
                <a:latin typeface="Crimson Text"/>
                <a:hlinkClick r:id="rId5"/>
              </a:rPr>
              <a:t>fantasia</a:t>
            </a:r>
            <a:r>
              <a:rPr lang="it-IT" b="0" i="0" dirty="0">
                <a:solidFill>
                  <a:srgbClr val="3E3F3E"/>
                </a:solidFill>
                <a:effectLst/>
                <a:latin typeface="Crimson Text"/>
              </a:rPr>
              <a:t>, si evolve come </a:t>
            </a:r>
            <a:r>
              <a:rPr lang="it-IT" b="0" i="0" u="none" strike="noStrike" dirty="0">
                <a:solidFill>
                  <a:srgbClr val="D61E39"/>
                </a:solidFill>
                <a:effectLst/>
                <a:latin typeface="Crimson Text"/>
                <a:hlinkClick r:id="rId6"/>
              </a:rPr>
              <a:t>espressione</a:t>
            </a:r>
            <a:r>
              <a:rPr lang="it-IT" b="0" i="0" dirty="0">
                <a:solidFill>
                  <a:srgbClr val="3E3F3E"/>
                </a:solidFill>
                <a:effectLst/>
                <a:latin typeface="Crimson Text"/>
              </a:rPr>
              <a:t> originale di un </a:t>
            </a:r>
            <a:r>
              <a:rPr lang="it-IT" b="0" i="0" u="none" strike="noStrike" dirty="0">
                <a:solidFill>
                  <a:srgbClr val="D61E39"/>
                </a:solidFill>
                <a:effectLst/>
                <a:latin typeface="Crimson Text"/>
                <a:hlinkClick r:id="rId7"/>
              </a:rPr>
              <a:t>artista</a:t>
            </a:r>
            <a:r>
              <a:rPr lang="it-IT" b="0" i="0" dirty="0">
                <a:solidFill>
                  <a:srgbClr val="3E3F3E"/>
                </a:solidFill>
                <a:effectLst/>
                <a:latin typeface="Crimson Text"/>
              </a:rPr>
              <a:t>, per giungere alla definizione di un </a:t>
            </a:r>
            <a:r>
              <a:rPr lang="it-IT" b="0" i="0" u="none" strike="noStrike" dirty="0">
                <a:solidFill>
                  <a:srgbClr val="D61E39"/>
                </a:solidFill>
                <a:effectLst/>
                <a:latin typeface="Crimson Text"/>
                <a:hlinkClick r:id="rId8"/>
              </a:rPr>
              <a:t>oggetto</a:t>
            </a:r>
            <a:r>
              <a:rPr lang="it-IT" b="0" i="0" dirty="0">
                <a:solidFill>
                  <a:srgbClr val="3E3F3E"/>
                </a:solidFill>
                <a:effectLst/>
                <a:latin typeface="Crimson Text"/>
              </a:rPr>
              <a:t> come </a:t>
            </a:r>
            <a:r>
              <a:rPr lang="it-IT" b="0" i="0" u="none" strike="noStrike" dirty="0">
                <a:solidFill>
                  <a:srgbClr val="D61E39"/>
                </a:solidFill>
                <a:effectLst/>
                <a:latin typeface="Crimson Text"/>
                <a:hlinkClick r:id="rId9"/>
              </a:rPr>
              <a:t>opera</a:t>
            </a:r>
            <a:r>
              <a:rPr lang="it-IT" b="0" i="0" dirty="0">
                <a:solidFill>
                  <a:srgbClr val="3E3F3E"/>
                </a:solidFill>
                <a:effectLst/>
                <a:latin typeface="Crimson Text"/>
              </a:rPr>
              <a:t> d’arte. Nell’ambito delle cosiddette teorie del ‘bello’, o dell’</a:t>
            </a:r>
            <a:r>
              <a:rPr lang="it-IT" b="0" i="0" u="none" strike="noStrike" dirty="0">
                <a:solidFill>
                  <a:srgbClr val="D61E39"/>
                </a:solidFill>
                <a:effectLst/>
                <a:latin typeface="Crimson Text"/>
                <a:hlinkClick r:id="rId10"/>
              </a:rPr>
              <a:t>estetica</a:t>
            </a:r>
            <a:r>
              <a:rPr lang="it-IT" b="0" i="0" dirty="0">
                <a:solidFill>
                  <a:srgbClr val="3E3F3E"/>
                </a:solidFill>
                <a:effectLst/>
                <a:latin typeface="Crimson Text"/>
              </a:rPr>
              <a:t>, si tende infatti a dare al termine ARTE un </a:t>
            </a:r>
            <a:r>
              <a:rPr lang="it-IT" b="0" i="0" u="none" strike="noStrike" dirty="0">
                <a:solidFill>
                  <a:srgbClr val="D61E39"/>
                </a:solidFill>
                <a:effectLst/>
                <a:latin typeface="Crimson Text"/>
                <a:hlinkClick r:id="rId11"/>
              </a:rPr>
              <a:t>significato</a:t>
            </a:r>
            <a:r>
              <a:rPr lang="it-IT" b="0" i="0" dirty="0">
                <a:solidFill>
                  <a:srgbClr val="3E3F3E"/>
                </a:solidFill>
                <a:effectLst/>
                <a:latin typeface="Crimson Text"/>
              </a:rPr>
              <a:t> privilegiato, per indicare un particolare prodotto culturale che comunemente si classifica sotto il nome delle singole discipline di produzione, </a:t>
            </a:r>
            <a:r>
              <a:rPr lang="it-IT" b="0" i="0" u="none" strike="noStrike" dirty="0">
                <a:solidFill>
                  <a:srgbClr val="D61E39"/>
                </a:solidFill>
                <a:effectLst/>
                <a:latin typeface="Crimson Text"/>
                <a:hlinkClick r:id="rId12"/>
              </a:rPr>
              <a:t>pittura</a:t>
            </a:r>
            <a:r>
              <a:rPr lang="it-IT" b="0" i="0" dirty="0">
                <a:solidFill>
                  <a:srgbClr val="3E3F3E"/>
                </a:solidFill>
                <a:effectLst/>
                <a:latin typeface="Crimson Text"/>
              </a:rPr>
              <a:t>, </a:t>
            </a:r>
            <a:r>
              <a:rPr lang="it-IT" b="0" i="0" u="none" strike="noStrike" dirty="0">
                <a:solidFill>
                  <a:srgbClr val="D61E39"/>
                </a:solidFill>
                <a:effectLst/>
                <a:latin typeface="Crimson Text"/>
                <a:hlinkClick r:id="rId13"/>
              </a:rPr>
              <a:t>scultura</a:t>
            </a:r>
            <a:r>
              <a:rPr lang="it-IT" b="0" i="0" dirty="0">
                <a:solidFill>
                  <a:srgbClr val="3E3F3E"/>
                </a:solidFill>
                <a:effectLst/>
                <a:latin typeface="Crimson Text"/>
              </a:rPr>
              <a:t>, </a:t>
            </a:r>
            <a:r>
              <a:rPr lang="it-IT" b="0" i="0" u="none" strike="noStrike" dirty="0">
                <a:solidFill>
                  <a:srgbClr val="D61E39"/>
                </a:solidFill>
                <a:effectLst/>
                <a:latin typeface="Crimson Text"/>
                <a:hlinkClick r:id="rId14"/>
              </a:rPr>
              <a:t>architettura</a:t>
            </a:r>
            <a:r>
              <a:rPr lang="it-IT" b="0" i="0" dirty="0">
                <a:solidFill>
                  <a:srgbClr val="3E3F3E"/>
                </a:solidFill>
                <a:effectLst/>
                <a:latin typeface="Crimson Text"/>
              </a:rPr>
              <a:t>, così come musica o </a:t>
            </a:r>
            <a:r>
              <a:rPr lang="it-IT" b="0" i="0" u="none" strike="noStrike" dirty="0">
                <a:solidFill>
                  <a:srgbClr val="D61E39"/>
                </a:solidFill>
                <a:effectLst/>
                <a:latin typeface="Crimson Text"/>
                <a:hlinkClick r:id="rId15"/>
              </a:rPr>
              <a:t>poesia</a:t>
            </a:r>
            <a:r>
              <a:rPr lang="it-IT" u="none" strike="noStrike" dirty="0">
                <a:solidFill>
                  <a:srgbClr val="3E3F3E"/>
                </a:solidFill>
                <a:latin typeface="Crimson Text"/>
              </a:rPr>
              <a:t>.</a:t>
            </a:r>
            <a:endParaRPr lang="it-IT" dirty="0"/>
          </a:p>
        </p:txBody>
      </p:sp>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                                        CHE COSA E’ GEOART  </a:t>
            </a:r>
          </a:p>
        </p:txBody>
      </p:sp>
      <p:graphicFrame>
        <p:nvGraphicFramePr>
          <p:cNvPr id="8" name="Segnaposto contenuto 2" descr="Elenco trapezi che mostra 4 gruppi disposti da sinistra a destra con le descrizioni delle attività in ogni gruppo"/>
          <p:cNvGraphicFramePr>
            <a:graphicFrameLocks noGrp="1"/>
          </p:cNvGraphicFramePr>
          <p:nvPr>
            <p:ph idx="1"/>
            <p:extLst>
              <p:ext uri="{D42A27DB-BD31-4B8C-83A1-F6EECF244321}">
                <p14:modId xmlns:p14="http://schemas.microsoft.com/office/powerpoint/2010/main" val="2442096163"/>
              </p:ext>
            </p:extLst>
          </p:nvPr>
        </p:nvGraphicFramePr>
        <p:xfrm>
          <a:off x="1280160" y="2183907"/>
          <a:ext cx="9240514" cy="3975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a:spLocks noGrp="1"/>
          </p:cNvSpPr>
          <p:nvPr>
            <p:ph type="title"/>
          </p:nvPr>
        </p:nvSpPr>
        <p:spPr/>
        <p:txBody>
          <a:bodyPr rtlCol="0"/>
          <a:lstStyle/>
          <a:p>
            <a:pPr rtl="0"/>
            <a:r>
              <a:rPr lang="it-IT" dirty="0"/>
              <a:t>ATTIVITA’ SVOLTA IN CLASSE</a:t>
            </a:r>
          </a:p>
        </p:txBody>
      </p:sp>
      <p:sp>
        <p:nvSpPr>
          <p:cNvPr id="14" name="Segnaposto testo 2"/>
          <p:cNvSpPr>
            <a:spLocks noGrp="1"/>
          </p:cNvSpPr>
          <p:nvPr>
            <p:ph type="body" idx="1"/>
          </p:nvPr>
        </p:nvSpPr>
        <p:spPr/>
        <p:txBody>
          <a:bodyPr rtlCol="0"/>
          <a:lstStyle/>
          <a:p>
            <a:pPr rtl="0"/>
            <a:endParaRPr lang="it-IT" dirty="0"/>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                                      PRIMO INCONTRO </a:t>
            </a:r>
          </a:p>
        </p:txBody>
      </p:sp>
      <p:sp>
        <p:nvSpPr>
          <p:cNvPr id="4" name="Segnaposto contenuto 3"/>
          <p:cNvSpPr>
            <a:spLocks noGrp="1"/>
          </p:cNvSpPr>
          <p:nvPr>
            <p:ph sz="half" idx="2"/>
          </p:nvPr>
        </p:nvSpPr>
        <p:spPr>
          <a:xfrm>
            <a:off x="1191768" y="2008230"/>
            <a:ext cx="4489704" cy="3433769"/>
          </a:xfrm>
        </p:spPr>
        <p:txBody>
          <a:bodyPr rtlCol="0"/>
          <a:lstStyle/>
          <a:p>
            <a:pPr rtl="0"/>
            <a:r>
              <a:rPr lang="it-IT" b="0" i="0" dirty="0">
                <a:solidFill>
                  <a:srgbClr val="0E333E"/>
                </a:solidFill>
                <a:effectLst/>
                <a:latin typeface="Open Sans" panose="020B0606030504020204" pitchFamily="34" charset="0"/>
              </a:rPr>
              <a:t> Attraverso immagini e campioni si osservano i principali monumenti di Firenze, Pisa e Pistoia ; abbiamo osservato le rocce che compongono i monumenti attraverso la geologia del territorio.</a:t>
            </a:r>
            <a:endParaRPr lang="it-IT" dirty="0"/>
          </a:p>
        </p:txBody>
      </p:sp>
      <p:sp>
        <p:nvSpPr>
          <p:cNvPr id="6" name="Segnaposto contenuto 5"/>
          <p:cNvSpPr>
            <a:spLocks noGrp="1"/>
          </p:cNvSpPr>
          <p:nvPr>
            <p:ph sz="quarter" idx="4"/>
          </p:nvPr>
        </p:nvSpPr>
        <p:spPr>
          <a:xfrm>
            <a:off x="6871850" y="3424231"/>
            <a:ext cx="4489704" cy="3433769"/>
          </a:xfrm>
        </p:spPr>
        <p:txBody>
          <a:bodyPr rtlCol="0">
            <a:normAutofit lnSpcReduction="10000"/>
          </a:bodyPr>
          <a:lstStyle/>
          <a:p>
            <a:pPr rtl="0"/>
            <a:r>
              <a:rPr lang="it-IT" dirty="0">
                <a:solidFill>
                  <a:srgbClr val="0E333E"/>
                </a:solidFill>
                <a:latin typeface="Open Sans" panose="020B0606030504020204" pitchFamily="34" charset="0"/>
              </a:rPr>
              <a:t>Abbiamo conosciuto l</a:t>
            </a:r>
            <a:r>
              <a:rPr lang="it-IT" b="0" i="0" dirty="0">
                <a:solidFill>
                  <a:srgbClr val="0E333E"/>
                </a:solidFill>
                <a:effectLst/>
                <a:latin typeface="Open Sans" panose="020B0606030504020204" pitchFamily="34" charset="0"/>
              </a:rPr>
              <a:t>e tre famiglie di rocce, magmatiche, sedimentarie e metamorfiche, e scoperto gli ambienti di formazione partendo dal modello interno della Terra, la tettonica delle placche, ciclo dell’acqua e formazione di sedimenti, processi di formazione degli oceani e delle catene montuose.</a:t>
            </a:r>
            <a:endParaRPr lang="it-IT" dirty="0"/>
          </a:p>
        </p:txBody>
      </p:sp>
      <p:pic>
        <p:nvPicPr>
          <p:cNvPr id="8" name="Immagine 7" descr="Immagine che contiene mammifero, primate, roccia&#10;&#10;Descrizione generata automaticamente">
            <a:extLst>
              <a:ext uri="{FF2B5EF4-FFF2-40B4-BE49-F238E27FC236}">
                <a16:creationId xmlns:a16="http://schemas.microsoft.com/office/drawing/2014/main" id="{479D2C35-AB3E-94F4-A544-8F047351056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05022" y="1828456"/>
            <a:ext cx="2011680" cy="1508760"/>
          </a:xfrm>
          <a:prstGeom prst="rect">
            <a:avLst/>
          </a:prstGeom>
        </p:spPr>
      </p:pic>
      <p:pic>
        <p:nvPicPr>
          <p:cNvPr id="14" name="Immagine 13" descr="Immagine che contiene roccia&#10;&#10;Descrizione generata automaticamente">
            <a:extLst>
              <a:ext uri="{FF2B5EF4-FFF2-40B4-BE49-F238E27FC236}">
                <a16:creationId xmlns:a16="http://schemas.microsoft.com/office/drawing/2014/main" id="{30F45870-D22C-5275-6CFA-D5826744380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83083" y="4610258"/>
            <a:ext cx="3082712" cy="2023030"/>
          </a:xfrm>
          <a:prstGeom prst="rect">
            <a:avLst/>
          </a:prstGeom>
        </p:spPr>
      </p:pic>
      <p:sp>
        <p:nvSpPr>
          <p:cNvPr id="18" name="CasellaDiTesto 17">
            <a:extLst>
              <a:ext uri="{FF2B5EF4-FFF2-40B4-BE49-F238E27FC236}">
                <a16:creationId xmlns:a16="http://schemas.microsoft.com/office/drawing/2014/main" id="{1E3C1959-67CB-4C0F-3161-ECE705628C01}"/>
              </a:ext>
            </a:extLst>
          </p:cNvPr>
          <p:cNvSpPr txBox="1"/>
          <p:nvPr/>
        </p:nvSpPr>
        <p:spPr>
          <a:xfrm>
            <a:off x="9206943" y="2028838"/>
            <a:ext cx="1793289" cy="369332"/>
          </a:xfrm>
          <a:prstGeom prst="rect">
            <a:avLst/>
          </a:prstGeom>
          <a:noFill/>
        </p:spPr>
        <p:txBody>
          <a:bodyPr wrap="square" rtlCol="0">
            <a:spAutoFit/>
          </a:bodyPr>
          <a:lstStyle/>
          <a:p>
            <a:r>
              <a:rPr lang="it-IT" dirty="0"/>
              <a:t>MAGMATICA</a:t>
            </a:r>
          </a:p>
        </p:txBody>
      </p:sp>
      <p:sp>
        <p:nvSpPr>
          <p:cNvPr id="19" name="CasellaDiTesto 18">
            <a:extLst>
              <a:ext uri="{FF2B5EF4-FFF2-40B4-BE49-F238E27FC236}">
                <a16:creationId xmlns:a16="http://schemas.microsoft.com/office/drawing/2014/main" id="{616DF720-2C3B-39A9-7B22-7DD2B38DE64B}"/>
              </a:ext>
            </a:extLst>
          </p:cNvPr>
          <p:cNvSpPr txBox="1"/>
          <p:nvPr/>
        </p:nvSpPr>
        <p:spPr>
          <a:xfrm>
            <a:off x="1191768" y="6263956"/>
            <a:ext cx="1793289" cy="369332"/>
          </a:xfrm>
          <a:prstGeom prst="rect">
            <a:avLst/>
          </a:prstGeom>
          <a:noFill/>
        </p:spPr>
        <p:txBody>
          <a:bodyPr wrap="square" rtlCol="0">
            <a:spAutoFit/>
          </a:bodyPr>
          <a:lstStyle/>
          <a:p>
            <a:r>
              <a:rPr lang="it-IT" dirty="0"/>
              <a:t>SEDIMENTARIA</a:t>
            </a:r>
          </a:p>
        </p:txBody>
      </p:sp>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603D6B92-6AC1-B47C-7583-808819141A07}"/>
              </a:ext>
            </a:extLst>
          </p:cNvPr>
          <p:cNvSpPr>
            <a:spLocks noGrp="1"/>
          </p:cNvSpPr>
          <p:nvPr>
            <p:ph type="body" idx="1"/>
          </p:nvPr>
        </p:nvSpPr>
        <p:spPr/>
        <p:txBody>
          <a:bodyPr/>
          <a:lstStyle/>
          <a:p>
            <a:r>
              <a:rPr lang="it-IT" dirty="0"/>
              <a:t>ROCCIA</a:t>
            </a:r>
          </a:p>
        </p:txBody>
      </p:sp>
      <p:sp>
        <p:nvSpPr>
          <p:cNvPr id="4" name="Segnaposto contenuto 3">
            <a:extLst>
              <a:ext uri="{FF2B5EF4-FFF2-40B4-BE49-F238E27FC236}">
                <a16:creationId xmlns:a16="http://schemas.microsoft.com/office/drawing/2014/main" id="{20963A4E-E5C2-0329-2073-A096D5E22F6A}"/>
              </a:ext>
            </a:extLst>
          </p:cNvPr>
          <p:cNvSpPr>
            <a:spLocks noGrp="1"/>
          </p:cNvSpPr>
          <p:nvPr>
            <p:ph sz="half" idx="2"/>
          </p:nvPr>
        </p:nvSpPr>
        <p:spPr/>
        <p:txBody>
          <a:bodyPr/>
          <a:lstStyle/>
          <a:p>
            <a:r>
              <a:rPr lang="it-IT" dirty="0"/>
              <a:t>Accumulo di materiali che vengono levigati dagli agenti atmosferici: pioggia, vento e neve.</a:t>
            </a:r>
          </a:p>
          <a:p>
            <a:r>
              <a:rPr lang="it-IT" dirty="0"/>
              <a:t>Colui che studia le rocce prende il nome di Geologo</a:t>
            </a:r>
          </a:p>
          <a:p>
            <a:r>
              <a:rPr lang="it-IT" dirty="0"/>
              <a:t>MARMISTA: colui che si interessa come sono nate e come sono fatti i marmi.</a:t>
            </a:r>
          </a:p>
        </p:txBody>
      </p:sp>
      <p:sp>
        <p:nvSpPr>
          <p:cNvPr id="5" name="Segnaposto testo 4">
            <a:extLst>
              <a:ext uri="{FF2B5EF4-FFF2-40B4-BE49-F238E27FC236}">
                <a16:creationId xmlns:a16="http://schemas.microsoft.com/office/drawing/2014/main" id="{07641B28-5DEB-B606-2211-715C8FDEFF00}"/>
              </a:ext>
            </a:extLst>
          </p:cNvPr>
          <p:cNvSpPr>
            <a:spLocks noGrp="1"/>
          </p:cNvSpPr>
          <p:nvPr>
            <p:ph type="body" sz="quarter" idx="3"/>
          </p:nvPr>
        </p:nvSpPr>
        <p:spPr/>
        <p:txBody>
          <a:bodyPr/>
          <a:lstStyle/>
          <a:p>
            <a:r>
              <a:rPr lang="it-IT" dirty="0"/>
              <a:t>PIETRA	</a:t>
            </a:r>
          </a:p>
        </p:txBody>
      </p:sp>
      <p:sp>
        <p:nvSpPr>
          <p:cNvPr id="6" name="Segnaposto contenuto 5">
            <a:extLst>
              <a:ext uri="{FF2B5EF4-FFF2-40B4-BE49-F238E27FC236}">
                <a16:creationId xmlns:a16="http://schemas.microsoft.com/office/drawing/2014/main" id="{A9E79EAC-A26F-640A-B8F1-C33E86FB4BB7}"/>
              </a:ext>
            </a:extLst>
          </p:cNvPr>
          <p:cNvSpPr>
            <a:spLocks noGrp="1"/>
          </p:cNvSpPr>
          <p:nvPr>
            <p:ph sz="quarter" idx="4"/>
          </p:nvPr>
        </p:nvSpPr>
        <p:spPr/>
        <p:txBody>
          <a:bodyPr/>
          <a:lstStyle/>
          <a:p>
            <a:r>
              <a:rPr lang="it-IT" dirty="0"/>
              <a:t>Il risultato della lavorazione da parte dell’uomo della roccia prende il nome di pietra.</a:t>
            </a:r>
          </a:p>
        </p:txBody>
      </p:sp>
    </p:spTree>
    <p:extLst>
      <p:ext uri="{BB962C8B-B14F-4D97-AF65-F5344CB8AC3E}">
        <p14:creationId xmlns:p14="http://schemas.microsoft.com/office/powerpoint/2010/main" val="210366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a:spLocks noGrp="1"/>
          </p:cNvSpPr>
          <p:nvPr>
            <p:ph type="title"/>
          </p:nvPr>
        </p:nvSpPr>
        <p:spPr/>
        <p:txBody>
          <a:bodyPr rtlCol="0"/>
          <a:lstStyle/>
          <a:p>
            <a:pPr rtl="0"/>
            <a:r>
              <a:rPr lang="it-IT" dirty="0"/>
              <a:t>USCITA IN CITTA’(FIRENZE CENTRO)</a:t>
            </a:r>
          </a:p>
        </p:txBody>
      </p:sp>
      <p:sp>
        <p:nvSpPr>
          <p:cNvPr id="14" name="Segnaposto testo 2"/>
          <p:cNvSpPr>
            <a:spLocks noGrp="1"/>
          </p:cNvSpPr>
          <p:nvPr>
            <p:ph type="body" idx="1"/>
          </p:nvPr>
        </p:nvSpPr>
        <p:spPr/>
        <p:txBody>
          <a:bodyPr rtlCol="0"/>
          <a:lstStyle/>
          <a:p>
            <a:pPr rtl="0"/>
            <a:endParaRPr lang="it-IT" dirty="0"/>
          </a:p>
        </p:txBody>
      </p:sp>
    </p:spTree>
    <p:extLst>
      <p:ext uri="{BB962C8B-B14F-4D97-AF65-F5344CB8AC3E}">
        <p14:creationId xmlns:p14="http://schemas.microsoft.com/office/powerpoint/2010/main" val="9956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Immagine che contiene edificio, aria aperta, luogo di culto, chiesa&#10;&#10;Descrizione generata automaticamente">
            <a:extLst>
              <a:ext uri="{FF2B5EF4-FFF2-40B4-BE49-F238E27FC236}">
                <a16:creationId xmlns:a16="http://schemas.microsoft.com/office/drawing/2014/main" id="{74AA33B4-1F3F-2455-49DE-48F05FF9807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4208" y="4321127"/>
            <a:ext cx="3686451" cy="2457634"/>
          </a:xfrm>
          <a:prstGeom prst="rect">
            <a:avLst/>
          </a:prstGeom>
        </p:spPr>
      </p:pic>
      <p:sp>
        <p:nvSpPr>
          <p:cNvPr id="2" name="Titolo 1"/>
          <p:cNvSpPr>
            <a:spLocks noGrp="1"/>
          </p:cNvSpPr>
          <p:nvPr>
            <p:ph type="title"/>
          </p:nvPr>
        </p:nvSpPr>
        <p:spPr/>
        <p:txBody>
          <a:bodyPr rtlCol="0"/>
          <a:lstStyle/>
          <a:p>
            <a:pPr rtl="0"/>
            <a:r>
              <a:rPr lang="it-IT" dirty="0"/>
              <a:t>                                      VISITA’ MONUMENTI </a:t>
            </a:r>
          </a:p>
        </p:txBody>
      </p:sp>
      <p:sp>
        <p:nvSpPr>
          <p:cNvPr id="4" name="Segnaposto testo 3"/>
          <p:cNvSpPr>
            <a:spLocks noGrp="1"/>
          </p:cNvSpPr>
          <p:nvPr>
            <p:ph type="body" sz="half" idx="2"/>
          </p:nvPr>
        </p:nvSpPr>
        <p:spPr>
          <a:xfrm>
            <a:off x="270888" y="2612967"/>
            <a:ext cx="5102322" cy="2630067"/>
          </a:xfrm>
        </p:spPr>
        <p:txBody>
          <a:bodyPr rtlCol="0">
            <a:normAutofit/>
          </a:bodyPr>
          <a:lstStyle/>
          <a:p>
            <a:pPr rtl="0"/>
            <a:r>
              <a:rPr lang="it-IT" sz="1800" b="0" i="0" dirty="0">
                <a:solidFill>
                  <a:srgbClr val="0E333E"/>
                </a:solidFill>
                <a:effectLst/>
                <a:latin typeface="Open Sans" panose="020B0606030504020204" pitchFamily="34" charset="0"/>
              </a:rPr>
              <a:t>Un percorso di visita nel centro della città di Firenze visitando i principali monumenti (Palazzo Vecchio, Duomo, </a:t>
            </a:r>
            <a:r>
              <a:rPr lang="it-IT" sz="1800" i="0" dirty="0">
                <a:solidFill>
                  <a:srgbClr val="0E333E"/>
                </a:solidFill>
                <a:effectLst/>
                <a:latin typeface="Open Sans" panose="020B0606030504020204" pitchFamily="34" charset="0"/>
              </a:rPr>
              <a:t>Battistero</a:t>
            </a:r>
            <a:r>
              <a:rPr lang="it-IT" sz="1800" b="0" i="0" dirty="0">
                <a:solidFill>
                  <a:srgbClr val="0E333E"/>
                </a:solidFill>
                <a:effectLst/>
                <a:latin typeface="Open Sans" panose="020B0606030504020204" pitchFamily="34" charset="0"/>
              </a:rPr>
              <a:t> e Campanile di Giotto , Basilica di San Lorenzo, Basilica di Santa Maria a Novella) per ricostruire la geologia del territorio.</a:t>
            </a:r>
            <a:endParaRPr lang="it-IT" sz="1800" dirty="0"/>
          </a:p>
        </p:txBody>
      </p:sp>
      <p:sp>
        <p:nvSpPr>
          <p:cNvPr id="8" name="CasellaDiTesto 7">
            <a:extLst>
              <a:ext uri="{FF2B5EF4-FFF2-40B4-BE49-F238E27FC236}">
                <a16:creationId xmlns:a16="http://schemas.microsoft.com/office/drawing/2014/main" id="{04E54AFF-2D4B-B57F-2A71-9CEAB376DB4A}"/>
              </a:ext>
            </a:extLst>
          </p:cNvPr>
          <p:cNvSpPr txBox="1"/>
          <p:nvPr/>
        </p:nvSpPr>
        <p:spPr>
          <a:xfrm>
            <a:off x="5373210" y="2612967"/>
            <a:ext cx="6094520" cy="3416320"/>
          </a:xfrm>
          <a:prstGeom prst="rect">
            <a:avLst/>
          </a:prstGeom>
          <a:noFill/>
        </p:spPr>
        <p:txBody>
          <a:bodyPr wrap="square">
            <a:spAutoFit/>
          </a:bodyPr>
          <a:lstStyle/>
          <a:p>
            <a:r>
              <a:rPr lang="it-IT" b="0" i="0" dirty="0">
                <a:solidFill>
                  <a:srgbClr val="0E333E"/>
                </a:solidFill>
                <a:effectLst/>
                <a:latin typeface="Open Sans" panose="020B0606030504020204" pitchFamily="34" charset="0"/>
              </a:rPr>
              <a:t>Quattro rocce caratterizzano gli edifici storici di Firenze: il verde o verde scuro delle ofioliti formatesi nell’antico oceano della Tetide, il bianco dei calcari e dei marmi che ci ricordano la sedimentazione di gusci di organismi viventi in un oceano che inizia a chiudersi, le marne e diaspri rossi, che rappresentano una fase di ancora maggiore convergenza tra la placca Africana e quella Eurasiatica, con formazione di una fossa di subduzione e infine la pietra forte, il primo segnale di una catena orogenetica, quella delle Alpi, conseguenza della convergenza tettonica, che si innalza e che viene erosa dagli agenti atmosferici  fin dalla sua nascita.</a:t>
            </a:r>
            <a:endParaRPr lang="it-IT" dirty="0"/>
          </a:p>
        </p:txBody>
      </p:sp>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rgomenti didattici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421_TF03462902_TF03462902.potx" id="{2385B358-5D9D-4FD7-94BA-ABC0ECE46E6E}" vid="{3CE3128E-0EEE-4170-A829-E60B55A826F8}"/>
    </a:ext>
  </a:extLst>
</a:theme>
</file>

<file path=ppt/theme/theme2.xml><?xml version="1.0" encoding="utf-8"?>
<a:theme xmlns:a="http://schemas.openxmlformats.org/drawingml/2006/main" name="Tema di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di argomenti didattici, design con illustrazioni in stile lavagna (widescreen)</Template>
  <TotalTime>58</TotalTime>
  <Words>678</Words>
  <Application>Microsoft Office PowerPoint</Application>
  <PresentationFormat>Widescreen</PresentationFormat>
  <Paragraphs>41</Paragraphs>
  <Slides>10</Slides>
  <Notes>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Calibri</vt:lpstr>
      <vt:lpstr>Crimson Text</vt:lpstr>
      <vt:lpstr>Open Sans</vt:lpstr>
      <vt:lpstr>Wingdings</vt:lpstr>
      <vt:lpstr>Argomenti didattici 16x9</vt:lpstr>
      <vt:lpstr>GEOART</vt:lpstr>
      <vt:lpstr>                                             GEO</vt:lpstr>
      <vt:lpstr>                                                   ART</vt:lpstr>
      <vt:lpstr>                                        CHE COSA E’ GEOART  </vt:lpstr>
      <vt:lpstr>ATTIVITA’ SVOLTA IN CLASSE</vt:lpstr>
      <vt:lpstr>                                      PRIMO INCONTRO </vt:lpstr>
      <vt:lpstr>Presentazione standard di PowerPoint</vt:lpstr>
      <vt:lpstr>USCITA IN CITTA’(FIRENZE CENTRO)</vt:lpstr>
      <vt:lpstr>                                      VISITA’ MONUMENTI </vt:lpstr>
      <vt:lpstr>                                      VISITA’ MONUMENTI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GEOART</dc:title>
  <dc:creator>Fusi Annalisa</dc:creator>
  <cp:lastModifiedBy>Elisabetta Vannicelli</cp:lastModifiedBy>
  <cp:revision>3</cp:revision>
  <dcterms:created xsi:type="dcterms:W3CDTF">2023-03-30T16:45:49Z</dcterms:created>
  <dcterms:modified xsi:type="dcterms:W3CDTF">2023-04-04T14:25:00Z</dcterms:modified>
</cp:coreProperties>
</file>