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18fe31d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18fe31d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18fe31d16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18fe31d16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18fe31d16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d18fe31d16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18fe31d16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d18fe31d16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18fe31d1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d18fe31d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d18fe31d16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d18fe31d16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18fe31d16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18fe31d16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16150" y="102238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codici della vita, il DNA e l’RNA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4615450" y="3672200"/>
            <a:ext cx="29589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Gita al laboratorio ‘’Il_Laboratorio‘’ in via dei Serragli accanto alla </a:t>
            </a:r>
            <a:r>
              <a:rPr lang="it"/>
              <a:t>Scuola Secondaria di I grado </a:t>
            </a:r>
            <a:r>
              <a:rPr lang="it"/>
              <a:t>"Pio X Artigianelli" 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50" y="2039925"/>
            <a:ext cx="3759698" cy="281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319500" y="0"/>
            <a:ext cx="8505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540"/>
              <a:t>I punti che abbiamo dovuto seguire </a:t>
            </a:r>
            <a:br>
              <a:rPr lang="it" sz="2540"/>
            </a:br>
            <a:r>
              <a:rPr lang="it" sz="2540"/>
              <a:t>per estrarre il DNA da un frutto</a:t>
            </a:r>
            <a:br>
              <a:rPr lang="it" sz="2540"/>
            </a:br>
            <a:br>
              <a:rPr lang="it" sz="2540"/>
            </a:br>
            <a:r>
              <a:rPr lang="it" sz="2540"/>
              <a:t>1. Si uniscono 40ml di acqua e 1,5g di sale</a:t>
            </a:r>
            <a:br>
              <a:rPr lang="it" sz="2540"/>
            </a:br>
            <a:r>
              <a:rPr lang="it" sz="2540"/>
              <a:t>2. Si aggiunge 10 ml di sapone senza creare bolle</a:t>
            </a:r>
            <a:br>
              <a:rPr lang="it" sz="2540"/>
            </a:br>
            <a:r>
              <a:rPr lang="it" sz="2540"/>
              <a:t>3. Si aggiunge acqua fino ad arrivare a 50 ml</a:t>
            </a:r>
            <a:br>
              <a:rPr lang="it" sz="2540"/>
            </a:br>
            <a:r>
              <a:rPr lang="it" sz="2540"/>
              <a:t>4. Si fa una poltiglia con il frutto scelto</a:t>
            </a:r>
            <a:br>
              <a:rPr lang="it" sz="2540"/>
            </a:br>
            <a:r>
              <a:rPr lang="it" sz="2540"/>
              <a:t>5. Si filtra il composto (Utilizzando un filtro da caffè o delle garze)</a:t>
            </a:r>
            <a:br>
              <a:rPr lang="it" sz="2540"/>
            </a:br>
            <a:r>
              <a:rPr lang="it" sz="2540"/>
              <a:t>6. Si aggiunge del succo d’ananas in rapporto 1:5</a:t>
            </a:r>
            <a:br>
              <a:rPr lang="it" sz="2540"/>
            </a:br>
            <a:r>
              <a:rPr lang="it" sz="2540"/>
              <a:t>7. Si unisce dell’alcool in rapporto 1:1 a -18° non facendolo mescolare</a:t>
            </a:r>
            <a:endParaRPr sz="254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81650" y="221375"/>
            <a:ext cx="3950400" cy="30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it" sz="3000"/>
              <a:t>Per prima cosa abbiamo dovuto misurare 1,5 g di sale e inserirli in una provetta contenente 40ml di acqua</a:t>
            </a:r>
            <a:endParaRPr sz="3000"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4032025" y="2655075"/>
            <a:ext cx="25521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Varie volte abbiamo superato la dose richiesta e alla fine non siamo riusciti a trovare la quantità perfetta ma ci hanno detto che la quarta cifra è irrilevante</a:t>
            </a:r>
            <a:endParaRPr/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200" y="1059475"/>
            <a:ext cx="2118750" cy="28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 b="0" l="3267" r="12952" t="25705"/>
          <a:stretch/>
        </p:blipFill>
        <p:spPr>
          <a:xfrm>
            <a:off x="4032037" y="221375"/>
            <a:ext cx="2552074" cy="22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7616750" y="173025"/>
            <a:ext cx="8982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1.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2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398725" y="0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2. Poi abbiamo aggiunto 10 ml di sapone facendo attenzione a non creare bolle</a:t>
            </a:r>
            <a:endParaRPr sz="3000"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50" y="1676425"/>
            <a:ext cx="1805625" cy="24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275" y="1301562"/>
            <a:ext cx="2800024" cy="21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5518599" y="3401575"/>
            <a:ext cx="27999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 alla fine, anche se con qualche bolla siamo riusciti a ottenere il composto richiesto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p16"/>
          <p:cNvPicPr preferRelativeResize="0"/>
          <p:nvPr/>
        </p:nvPicPr>
        <p:blipFill rotWithShape="1">
          <a:blip r:embed="rId5">
            <a:alphaModFix/>
          </a:blip>
          <a:srcRect b="28217" l="22427" r="20533" t="0"/>
          <a:stretch/>
        </p:blipFill>
        <p:spPr>
          <a:xfrm>
            <a:off x="2962225" y="1301550"/>
            <a:ext cx="2004800" cy="27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/>
        </p:nvSpPr>
        <p:spPr>
          <a:xfrm>
            <a:off x="7737900" y="267375"/>
            <a:ext cx="14061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 3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4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0" y="0"/>
            <a:ext cx="5542800" cy="40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3. E’ stato poi necessario aggiungere abbastanza acqua per arrivare a 50 ml e abbiamo mescolato fino ad ottenere un composto omogeneo</a:t>
            </a:r>
            <a:endParaRPr sz="3000"/>
          </a:p>
        </p:txBody>
      </p:sp>
      <p:sp>
        <p:nvSpPr>
          <p:cNvPr id="309" name="Google Shape;309;p17"/>
          <p:cNvSpPr txBox="1"/>
          <p:nvPr/>
        </p:nvSpPr>
        <p:spPr>
          <a:xfrm>
            <a:off x="4740775" y="3512900"/>
            <a:ext cx="17598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5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6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0" name="Google Shape;3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825" y="199275"/>
            <a:ext cx="2801804" cy="37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93000" y="824025"/>
            <a:ext cx="4479000" cy="29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4. Successivamente si doveva fare una poltiglia omogenea (senza grumi) con la banana, l’abbiamo messo in un contenitore e l’abbiamo unito alla soluzione di acqua sapone e sale </a:t>
            </a:r>
            <a:endParaRPr sz="3000"/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250" y="2168100"/>
            <a:ext cx="3967200" cy="29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7667900" y="483575"/>
            <a:ext cx="11961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7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8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9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10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250" y="116816"/>
            <a:ext cx="2484400" cy="18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0" y="81625"/>
            <a:ext cx="60960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5. A questo abbiamo filtrato il contenuto facendo passare </a:t>
            </a:r>
            <a:r>
              <a:rPr lang="it" sz="3000"/>
              <a:t>il composto attraverso</a:t>
            </a:r>
            <a:r>
              <a:rPr lang="it" sz="3000"/>
              <a:t> delle garze </a:t>
            </a:r>
            <a:endParaRPr sz="3000"/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25" y="1765150"/>
            <a:ext cx="2434101" cy="324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2699">
            <a:off x="6193587" y="1287463"/>
            <a:ext cx="2277055" cy="303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 txBox="1"/>
          <p:nvPr>
            <p:ph type="title"/>
          </p:nvPr>
        </p:nvSpPr>
        <p:spPr>
          <a:xfrm>
            <a:off x="2685000" y="2376475"/>
            <a:ext cx="34110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6. Si è dovuto poi aggiungere del succo d’ananas in rapporto 1:5 </a:t>
            </a:r>
            <a:endParaRPr sz="3000"/>
          </a:p>
        </p:txBody>
      </p:sp>
      <p:sp>
        <p:nvSpPr>
          <p:cNvPr id="327" name="Google Shape;327;p19"/>
          <p:cNvSpPr txBox="1"/>
          <p:nvPr/>
        </p:nvSpPr>
        <p:spPr>
          <a:xfrm>
            <a:off x="3375825" y="1860700"/>
            <a:ext cx="1940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11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12 (esempio da non seguire)</a:t>
            </a: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😅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>
            <p:ph type="title"/>
          </p:nvPr>
        </p:nvSpPr>
        <p:spPr>
          <a:xfrm>
            <a:off x="0" y="0"/>
            <a:ext cx="5016600" cy="3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7</a:t>
            </a:r>
            <a:r>
              <a:rPr lang="it" sz="3000"/>
              <a:t>. Infine si è versato dell’alcool portato in precedenza a -18 gradi centigradi in rapporto 1:1 e abbiamo aspettato  che il DNA venisse a galla. </a:t>
            </a:r>
            <a:endParaRPr sz="3000"/>
          </a:p>
        </p:txBody>
      </p:sp>
      <p:pic>
        <p:nvPicPr>
          <p:cNvPr id="333" name="Google Shape;3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33100">
            <a:off x="4369610" y="2062398"/>
            <a:ext cx="1934180" cy="257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 rotWithShape="1">
          <a:blip r:embed="rId4">
            <a:alphaModFix/>
          </a:blip>
          <a:srcRect b="35794" l="0" r="42860" t="0"/>
          <a:stretch/>
        </p:blipFill>
        <p:spPr>
          <a:xfrm>
            <a:off x="7190250" y="2193675"/>
            <a:ext cx="1847424" cy="27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7841525" y="824000"/>
            <a:ext cx="996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13</a:t>
            </a:r>
            <a:b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*video 14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5230000" y="259525"/>
            <a:ext cx="20370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lt1"/>
                </a:solidFill>
              </a:rPr>
              <a:t>Nota: Il DNA venuto a galla p</a:t>
            </a:r>
            <a:r>
              <a:rPr b="1" lang="it" sz="1500">
                <a:solidFill>
                  <a:schemeClr val="lt1"/>
                </a:solidFill>
              </a:rPr>
              <a:t>uò essere conservato in una provetta contenente dell’alcool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